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>
  <p:sldMasterIdLst>
    <p:sldMasterId id="2147483648" r:id="rId1"/>
  </p:sldMasterIdLst>
  <p:notesMasterIdLst>
    <p:notesMasterId r:id="rId7"/>
  </p:notesMasterIdLst>
  <p:sldIdLst>
    <p:sldId id="612" r:id="rId3"/>
    <p:sldId id="511" r:id="rId4"/>
    <p:sldId id="614" r:id="rId5"/>
    <p:sldId id="615" r:id="rId6"/>
  </p:sldIdLst>
  <p:sldSz cx="6659245" cy="93599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286" userDrawn="1">
          <p15:clr>
            <a:srgbClr val="A4A3A4"/>
          </p15:clr>
        </p15:guide>
        <p15:guide id="11" pos="3877" userDrawn="1">
          <p15:clr>
            <a:srgbClr val="A4A3A4"/>
          </p15:clr>
        </p15:guide>
        <p15:guide id="12" orient="horz" pos="2948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AEFF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中度样式 2 - 强调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BC89EF96-8CEA-46FF-86C4-4CE0E7609802}" styleName="浅色样式 3 - 强调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77" autoAdjust="0"/>
    <p:restoredTop sz="96071" autoAdjust="0"/>
  </p:normalViewPr>
  <p:slideViewPr>
    <p:cSldViewPr snapToGrid="0" showGuides="1">
      <p:cViewPr varScale="1">
        <p:scale>
          <a:sx n="78" d="100"/>
          <a:sy n="78" d="100"/>
        </p:scale>
        <p:origin x="2142" y="96"/>
      </p:cViewPr>
      <p:guideLst>
        <p:guide pos="286"/>
        <p:guide pos="3877"/>
        <p:guide orient="horz" pos="294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viewProps" Target="viewProps.xml"/><Relationship Id="rId8" Type="http://schemas.openxmlformats.org/officeDocument/2006/relationships/presProps" Target="presProps.xml"/><Relationship Id="rId7" Type="http://schemas.openxmlformats.org/officeDocument/2006/relationships/notesMaster" Target="notesMasters/notesMaster1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0" Type="http://schemas.openxmlformats.org/officeDocument/2006/relationships/tableStyles" Target="tableStyles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EA4015C-569C-44C3-86D7-D3DA3E8D4DC5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2330450" y="1143000"/>
            <a:ext cx="21971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43AB91E-A3E9-4F4A-8CAF-2E9D803940C3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1088390" rtl="0" eaLnBrk="1" latinLnBrk="0" hangingPunct="1">
      <a:defRPr sz="1430" kern="1200">
        <a:solidFill>
          <a:schemeClr val="tx1"/>
        </a:solidFill>
        <a:latin typeface="+mn-lt"/>
        <a:ea typeface="+mn-ea"/>
        <a:cs typeface="+mn-cs"/>
      </a:defRPr>
    </a:lvl1pPr>
    <a:lvl2pPr marL="544195" algn="l" defTabSz="1088390" rtl="0" eaLnBrk="1" latinLnBrk="0" hangingPunct="1">
      <a:defRPr sz="1430" kern="1200">
        <a:solidFill>
          <a:schemeClr val="tx1"/>
        </a:solidFill>
        <a:latin typeface="+mn-lt"/>
        <a:ea typeface="+mn-ea"/>
        <a:cs typeface="+mn-cs"/>
      </a:defRPr>
    </a:lvl2pPr>
    <a:lvl3pPr marL="1088390" algn="l" defTabSz="1088390" rtl="0" eaLnBrk="1" latinLnBrk="0" hangingPunct="1">
      <a:defRPr sz="1430" kern="1200">
        <a:solidFill>
          <a:schemeClr val="tx1"/>
        </a:solidFill>
        <a:latin typeface="+mn-lt"/>
        <a:ea typeface="+mn-ea"/>
        <a:cs typeface="+mn-cs"/>
      </a:defRPr>
    </a:lvl3pPr>
    <a:lvl4pPr marL="1632585" algn="l" defTabSz="1088390" rtl="0" eaLnBrk="1" latinLnBrk="0" hangingPunct="1">
      <a:defRPr sz="1430" kern="1200">
        <a:solidFill>
          <a:schemeClr val="tx1"/>
        </a:solidFill>
        <a:latin typeface="+mn-lt"/>
        <a:ea typeface="+mn-ea"/>
        <a:cs typeface="+mn-cs"/>
      </a:defRPr>
    </a:lvl4pPr>
    <a:lvl5pPr marL="2177415" algn="l" defTabSz="1088390" rtl="0" eaLnBrk="1" latinLnBrk="0" hangingPunct="1">
      <a:defRPr sz="1430" kern="1200">
        <a:solidFill>
          <a:schemeClr val="tx1"/>
        </a:solidFill>
        <a:latin typeface="+mn-lt"/>
        <a:ea typeface="+mn-ea"/>
        <a:cs typeface="+mn-cs"/>
      </a:defRPr>
    </a:lvl5pPr>
    <a:lvl6pPr marL="2721610" algn="l" defTabSz="1088390" rtl="0" eaLnBrk="1" latinLnBrk="0" hangingPunct="1">
      <a:defRPr sz="1430" kern="1200">
        <a:solidFill>
          <a:schemeClr val="tx1"/>
        </a:solidFill>
        <a:latin typeface="+mn-lt"/>
        <a:ea typeface="+mn-ea"/>
        <a:cs typeface="+mn-cs"/>
      </a:defRPr>
    </a:lvl6pPr>
    <a:lvl7pPr marL="3265805" algn="l" defTabSz="1088390" rtl="0" eaLnBrk="1" latinLnBrk="0" hangingPunct="1">
      <a:defRPr sz="1430" kern="1200">
        <a:solidFill>
          <a:schemeClr val="tx1"/>
        </a:solidFill>
        <a:latin typeface="+mn-lt"/>
        <a:ea typeface="+mn-ea"/>
        <a:cs typeface="+mn-cs"/>
      </a:defRPr>
    </a:lvl7pPr>
    <a:lvl8pPr marL="3810000" algn="l" defTabSz="1088390" rtl="0" eaLnBrk="1" latinLnBrk="0" hangingPunct="1">
      <a:defRPr sz="1430" kern="1200">
        <a:solidFill>
          <a:schemeClr val="tx1"/>
        </a:solidFill>
        <a:latin typeface="+mn-lt"/>
        <a:ea typeface="+mn-ea"/>
        <a:cs typeface="+mn-cs"/>
      </a:defRPr>
    </a:lvl8pPr>
    <a:lvl9pPr marL="4354195" algn="l" defTabSz="1088390" rtl="0" eaLnBrk="1" latinLnBrk="0" hangingPunct="1">
      <a:defRPr sz="143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4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 userDrawn="1"/>
        </p:nvSpPr>
        <p:spPr>
          <a:xfrm>
            <a:off x="0" y="8354020"/>
            <a:ext cx="6659564" cy="1005880"/>
          </a:xfrm>
          <a:prstGeom prst="rect">
            <a:avLst/>
          </a:prstGeom>
          <a:gradFill flip="none" rotWithShape="1">
            <a:gsLst>
              <a:gs pos="100000">
                <a:schemeClr val="accent1">
                  <a:lumMod val="60000"/>
                  <a:lumOff val="40000"/>
                  <a:alpha val="0"/>
                </a:schemeClr>
              </a:gs>
              <a:gs pos="0">
                <a:schemeClr val="accent1">
                  <a:lumMod val="60000"/>
                  <a:lumOff val="40000"/>
                  <a:alpha val="28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8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grpSp>
        <p:nvGrpSpPr>
          <p:cNvPr id="11" name="组合 10"/>
          <p:cNvGrpSpPr/>
          <p:nvPr userDrawn="1"/>
        </p:nvGrpSpPr>
        <p:grpSpPr>
          <a:xfrm>
            <a:off x="0" y="8715821"/>
            <a:ext cx="6002912" cy="134808"/>
            <a:chOff x="580768" y="9570720"/>
            <a:chExt cx="6002912" cy="134808"/>
          </a:xfrm>
        </p:grpSpPr>
        <p:grpSp>
          <p:nvGrpSpPr>
            <p:cNvPr id="12" name="图形 2"/>
            <p:cNvGrpSpPr/>
            <p:nvPr/>
          </p:nvGrpSpPr>
          <p:grpSpPr>
            <a:xfrm>
              <a:off x="3933056" y="9616017"/>
              <a:ext cx="732005" cy="57918"/>
              <a:chOff x="4398411" y="1057275"/>
              <a:chExt cx="839171" cy="113716"/>
            </a:xfrm>
            <a:solidFill>
              <a:srgbClr val="084AAC">
                <a:alpha val="77000"/>
              </a:srgbClr>
            </a:solidFill>
          </p:grpSpPr>
          <p:sp>
            <p:nvSpPr>
              <p:cNvPr id="30" name="任意多边形: 形状 29"/>
              <p:cNvSpPr/>
              <p:nvPr/>
            </p:nvSpPr>
            <p:spPr>
              <a:xfrm>
                <a:off x="5124449" y="1057275"/>
                <a:ext cx="113133" cy="113716"/>
              </a:xfrm>
              <a:custGeom>
                <a:avLst/>
                <a:gdLst>
                  <a:gd name="connsiteX0" fmla="*/ 0 w 113133"/>
                  <a:gd name="connsiteY0" fmla="*/ 113717 h 113716"/>
                  <a:gd name="connsiteX1" fmla="*/ 46070 w 113133"/>
                  <a:gd name="connsiteY1" fmla="*/ 113717 h 113716"/>
                  <a:gd name="connsiteX2" fmla="*/ 113134 w 113133"/>
                  <a:gd name="connsiteY2" fmla="*/ 0 h 113716"/>
                  <a:gd name="connsiteX3" fmla="*/ 67064 w 113133"/>
                  <a:gd name="connsiteY3" fmla="*/ 0 h 1137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13133" h="113716">
                    <a:moveTo>
                      <a:pt x="0" y="113717"/>
                    </a:moveTo>
                    <a:lnTo>
                      <a:pt x="46070" y="113717"/>
                    </a:lnTo>
                    <a:lnTo>
                      <a:pt x="113134" y="0"/>
                    </a:lnTo>
                    <a:lnTo>
                      <a:pt x="67064" y="0"/>
                    </a:lnTo>
                    <a:close/>
                  </a:path>
                </a:pathLst>
              </a:custGeom>
              <a:grpFill/>
              <a:ln w="58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31" name="任意多边形: 形状 30"/>
              <p:cNvSpPr/>
              <p:nvPr/>
            </p:nvSpPr>
            <p:spPr>
              <a:xfrm>
                <a:off x="5003734" y="1057275"/>
                <a:ext cx="112550" cy="113716"/>
              </a:xfrm>
              <a:custGeom>
                <a:avLst/>
                <a:gdLst>
                  <a:gd name="connsiteX0" fmla="*/ 0 w 112550"/>
                  <a:gd name="connsiteY0" fmla="*/ 113717 h 113716"/>
                  <a:gd name="connsiteX1" fmla="*/ 46070 w 112550"/>
                  <a:gd name="connsiteY1" fmla="*/ 113717 h 113716"/>
                  <a:gd name="connsiteX2" fmla="*/ 112550 w 112550"/>
                  <a:gd name="connsiteY2" fmla="*/ 0 h 113716"/>
                  <a:gd name="connsiteX3" fmla="*/ 66481 w 112550"/>
                  <a:gd name="connsiteY3" fmla="*/ 0 h 1137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12550" h="113716">
                    <a:moveTo>
                      <a:pt x="0" y="113717"/>
                    </a:moveTo>
                    <a:lnTo>
                      <a:pt x="46070" y="113717"/>
                    </a:lnTo>
                    <a:lnTo>
                      <a:pt x="112550" y="0"/>
                    </a:lnTo>
                    <a:lnTo>
                      <a:pt x="66481" y="0"/>
                    </a:lnTo>
                    <a:close/>
                  </a:path>
                </a:pathLst>
              </a:custGeom>
              <a:grpFill/>
              <a:ln w="58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32" name="任意多边形: 形状 31"/>
              <p:cNvSpPr/>
              <p:nvPr/>
            </p:nvSpPr>
            <p:spPr>
              <a:xfrm>
                <a:off x="4882436" y="1057275"/>
                <a:ext cx="112550" cy="113716"/>
              </a:xfrm>
              <a:custGeom>
                <a:avLst/>
                <a:gdLst>
                  <a:gd name="connsiteX0" fmla="*/ 0 w 112550"/>
                  <a:gd name="connsiteY0" fmla="*/ 113717 h 113716"/>
                  <a:gd name="connsiteX1" fmla="*/ 46070 w 112550"/>
                  <a:gd name="connsiteY1" fmla="*/ 113717 h 113716"/>
                  <a:gd name="connsiteX2" fmla="*/ 112551 w 112550"/>
                  <a:gd name="connsiteY2" fmla="*/ 0 h 113716"/>
                  <a:gd name="connsiteX3" fmla="*/ 67064 w 112550"/>
                  <a:gd name="connsiteY3" fmla="*/ 0 h 1137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12550" h="113716">
                    <a:moveTo>
                      <a:pt x="0" y="113717"/>
                    </a:moveTo>
                    <a:lnTo>
                      <a:pt x="46070" y="113717"/>
                    </a:lnTo>
                    <a:lnTo>
                      <a:pt x="112551" y="0"/>
                    </a:lnTo>
                    <a:lnTo>
                      <a:pt x="67064" y="0"/>
                    </a:lnTo>
                    <a:close/>
                  </a:path>
                </a:pathLst>
              </a:custGeom>
              <a:grpFill/>
              <a:ln w="58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34" name="任意多边形: 形状 33"/>
              <p:cNvSpPr/>
              <p:nvPr/>
            </p:nvSpPr>
            <p:spPr>
              <a:xfrm>
                <a:off x="4761138" y="1057275"/>
                <a:ext cx="113133" cy="113716"/>
              </a:xfrm>
              <a:custGeom>
                <a:avLst/>
                <a:gdLst>
                  <a:gd name="connsiteX0" fmla="*/ 0 w 113133"/>
                  <a:gd name="connsiteY0" fmla="*/ 113717 h 113716"/>
                  <a:gd name="connsiteX1" fmla="*/ 46070 w 113133"/>
                  <a:gd name="connsiteY1" fmla="*/ 113717 h 113716"/>
                  <a:gd name="connsiteX2" fmla="*/ 113134 w 113133"/>
                  <a:gd name="connsiteY2" fmla="*/ 0 h 113716"/>
                  <a:gd name="connsiteX3" fmla="*/ 67064 w 113133"/>
                  <a:gd name="connsiteY3" fmla="*/ 0 h 1137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13133" h="113716">
                    <a:moveTo>
                      <a:pt x="0" y="113717"/>
                    </a:moveTo>
                    <a:lnTo>
                      <a:pt x="46070" y="113717"/>
                    </a:lnTo>
                    <a:lnTo>
                      <a:pt x="113134" y="0"/>
                    </a:lnTo>
                    <a:lnTo>
                      <a:pt x="67064" y="0"/>
                    </a:lnTo>
                    <a:close/>
                  </a:path>
                </a:pathLst>
              </a:custGeom>
              <a:grpFill/>
              <a:ln w="58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35" name="任意多边形: 形状 34"/>
              <p:cNvSpPr/>
              <p:nvPr/>
            </p:nvSpPr>
            <p:spPr>
              <a:xfrm>
                <a:off x="4640423" y="1057275"/>
                <a:ext cx="112550" cy="113716"/>
              </a:xfrm>
              <a:custGeom>
                <a:avLst/>
                <a:gdLst>
                  <a:gd name="connsiteX0" fmla="*/ 0 w 112550"/>
                  <a:gd name="connsiteY0" fmla="*/ 113717 h 113716"/>
                  <a:gd name="connsiteX1" fmla="*/ 46070 w 112550"/>
                  <a:gd name="connsiteY1" fmla="*/ 113717 h 113716"/>
                  <a:gd name="connsiteX2" fmla="*/ 112551 w 112550"/>
                  <a:gd name="connsiteY2" fmla="*/ 0 h 113716"/>
                  <a:gd name="connsiteX3" fmla="*/ 66481 w 112550"/>
                  <a:gd name="connsiteY3" fmla="*/ 0 h 1137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12550" h="113716">
                    <a:moveTo>
                      <a:pt x="0" y="113717"/>
                    </a:moveTo>
                    <a:lnTo>
                      <a:pt x="46070" y="113717"/>
                    </a:lnTo>
                    <a:lnTo>
                      <a:pt x="112551" y="0"/>
                    </a:lnTo>
                    <a:lnTo>
                      <a:pt x="66481" y="0"/>
                    </a:lnTo>
                    <a:close/>
                  </a:path>
                </a:pathLst>
              </a:custGeom>
              <a:grpFill/>
              <a:ln w="58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36" name="任意多边形: 形状 35"/>
              <p:cNvSpPr/>
              <p:nvPr/>
            </p:nvSpPr>
            <p:spPr>
              <a:xfrm>
                <a:off x="4519126" y="1057275"/>
                <a:ext cx="113133" cy="113716"/>
              </a:xfrm>
              <a:custGeom>
                <a:avLst/>
                <a:gdLst>
                  <a:gd name="connsiteX0" fmla="*/ 0 w 113133"/>
                  <a:gd name="connsiteY0" fmla="*/ 113717 h 113716"/>
                  <a:gd name="connsiteX1" fmla="*/ 46070 w 113133"/>
                  <a:gd name="connsiteY1" fmla="*/ 113717 h 113716"/>
                  <a:gd name="connsiteX2" fmla="*/ 113134 w 113133"/>
                  <a:gd name="connsiteY2" fmla="*/ 0 h 113716"/>
                  <a:gd name="connsiteX3" fmla="*/ 67064 w 113133"/>
                  <a:gd name="connsiteY3" fmla="*/ 0 h 1137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13133" h="113716">
                    <a:moveTo>
                      <a:pt x="0" y="113717"/>
                    </a:moveTo>
                    <a:lnTo>
                      <a:pt x="46070" y="113717"/>
                    </a:lnTo>
                    <a:lnTo>
                      <a:pt x="113134" y="0"/>
                    </a:lnTo>
                    <a:lnTo>
                      <a:pt x="67064" y="0"/>
                    </a:lnTo>
                    <a:close/>
                  </a:path>
                </a:pathLst>
              </a:custGeom>
              <a:grpFill/>
              <a:ln w="58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37" name="任意多边形: 形状 36"/>
              <p:cNvSpPr/>
              <p:nvPr/>
            </p:nvSpPr>
            <p:spPr>
              <a:xfrm>
                <a:off x="4398411" y="1057275"/>
                <a:ext cx="112550" cy="113716"/>
              </a:xfrm>
              <a:custGeom>
                <a:avLst/>
                <a:gdLst>
                  <a:gd name="connsiteX0" fmla="*/ 0 w 112550"/>
                  <a:gd name="connsiteY0" fmla="*/ 113717 h 113716"/>
                  <a:gd name="connsiteX1" fmla="*/ 45487 w 112550"/>
                  <a:gd name="connsiteY1" fmla="*/ 113717 h 113716"/>
                  <a:gd name="connsiteX2" fmla="*/ 112551 w 112550"/>
                  <a:gd name="connsiteY2" fmla="*/ 0 h 113716"/>
                  <a:gd name="connsiteX3" fmla="*/ 66481 w 112550"/>
                  <a:gd name="connsiteY3" fmla="*/ 0 h 1137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12550" h="113716">
                    <a:moveTo>
                      <a:pt x="0" y="113717"/>
                    </a:moveTo>
                    <a:lnTo>
                      <a:pt x="45487" y="113717"/>
                    </a:lnTo>
                    <a:lnTo>
                      <a:pt x="112551" y="0"/>
                    </a:lnTo>
                    <a:lnTo>
                      <a:pt x="66481" y="0"/>
                    </a:lnTo>
                    <a:close/>
                  </a:path>
                </a:pathLst>
              </a:custGeom>
              <a:grpFill/>
              <a:ln w="58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宋体" panose="02010600030101010101" pitchFamily="2" charset="-122"/>
                  <a:cs typeface="+mn-cs"/>
                </a:endParaRPr>
              </a:p>
            </p:txBody>
          </p:sp>
        </p:grpSp>
        <p:cxnSp>
          <p:nvCxnSpPr>
            <p:cNvPr id="20" name="直接连接符 19"/>
            <p:cNvCxnSpPr/>
            <p:nvPr/>
          </p:nvCxnSpPr>
          <p:spPr>
            <a:xfrm>
              <a:off x="580768" y="9705528"/>
              <a:ext cx="4936464" cy="0"/>
            </a:xfrm>
            <a:prstGeom prst="line">
              <a:avLst/>
            </a:prstGeom>
            <a:ln w="12700">
              <a:solidFill>
                <a:srgbClr val="084AAC"/>
              </a:solidFill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任意多边形: 形状 21"/>
            <p:cNvSpPr/>
            <p:nvPr/>
          </p:nvSpPr>
          <p:spPr>
            <a:xfrm>
              <a:off x="3832860" y="9570720"/>
              <a:ext cx="2750820" cy="129540"/>
            </a:xfrm>
            <a:custGeom>
              <a:avLst/>
              <a:gdLst>
                <a:gd name="csX0" fmla="*/ 0 w 2750820"/>
                <a:gd name="csY0" fmla="*/ 129540 h 129540"/>
                <a:gd name="csX1" fmla="*/ 129540 w 2750820"/>
                <a:gd name="csY1" fmla="*/ 0 h 129540"/>
                <a:gd name="csX2" fmla="*/ 2750820 w 2750820"/>
                <a:gd name="csY2" fmla="*/ 0 h 129540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</a:cxnLst>
              <a:rect l="l" t="t" r="r" b="b"/>
              <a:pathLst>
                <a:path w="2750820" h="129540">
                  <a:moveTo>
                    <a:pt x="0" y="129540"/>
                  </a:moveTo>
                  <a:lnTo>
                    <a:pt x="129540" y="0"/>
                  </a:lnTo>
                  <a:lnTo>
                    <a:pt x="2750820" y="0"/>
                  </a:lnTo>
                </a:path>
              </a:pathLst>
            </a:custGeom>
            <a:ln w="12700">
              <a:solidFill>
                <a:srgbClr val="084AAC"/>
              </a:solidFill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endParaRPr>
            </a:p>
          </p:txBody>
        </p:sp>
      </p:grpSp>
      <p:sp>
        <p:nvSpPr>
          <p:cNvPr id="38" name="Rectangle 13"/>
          <p:cNvSpPr>
            <a:spLocks noChangeArrowheads="1"/>
          </p:cNvSpPr>
          <p:nvPr userDrawn="1"/>
        </p:nvSpPr>
        <p:spPr bwMode="auto">
          <a:xfrm>
            <a:off x="106115" y="8882798"/>
            <a:ext cx="5896797" cy="217198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86399" tIns="43200" rIns="86399" bIns="43200" numCol="1" anchor="ctr" anchorCtr="0" compatLnSpc="1">
            <a:spAutoFit/>
          </a:bodyPr>
          <a:lstStyle/>
          <a:p>
            <a:pPr marL="0" marR="0" lvl="0" indent="0" algn="ctr" defTabSz="86423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85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Tahoma" panose="020B0604030504040204" pitchFamily="34" charset="0"/>
                <a:ea typeface="宋体" panose="02010600030101010101" pitchFamily="2" charset="-122"/>
                <a:cs typeface="Tahoma" panose="020B0604030504040204" pitchFamily="34" charset="0"/>
                <a:sym typeface="+mn-ea"/>
              </a:rPr>
              <a:t>www.mwglobe.com</a:t>
            </a:r>
            <a:r>
              <a:rPr kumimoji="0" lang="en-US" altLang="zh-CN" sz="85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Tahoma" panose="020B0604030504040204" pitchFamily="34" charset="0"/>
                <a:ea typeface="宋体" panose="02010600030101010101" pitchFamily="2" charset="-122"/>
                <a:cs typeface="Tahoma" panose="020B0604030504040204" pitchFamily="34" charset="0"/>
              </a:rPr>
              <a:t>                                               </a:t>
            </a:r>
            <a:r>
              <a:rPr kumimoji="0" lang="en-US" altLang="zh-CN" sz="85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Tahoma" panose="020B0604030504040204" pitchFamily="34" charset="0"/>
                <a:ea typeface="宋体" panose="02010600030101010101" pitchFamily="2" charset="-122"/>
                <a:cs typeface="Tahoma" panose="020B0604030504040204" pitchFamily="34" charset="0"/>
                <a:sym typeface="+mn-ea"/>
              </a:rPr>
              <a:t>Email: sales@mwglobe.com</a:t>
            </a:r>
            <a:r>
              <a:rPr kumimoji="0" lang="en-US" altLang="zh-CN" sz="85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Tahoma" panose="020B0604030504040204" pitchFamily="34" charset="0"/>
                <a:ea typeface="宋体" panose="02010600030101010101" pitchFamily="2" charset="-122"/>
                <a:cs typeface="Tahoma" panose="020B0604030504040204" pitchFamily="34" charset="0"/>
              </a:rPr>
              <a:t>                        </a:t>
            </a:r>
            <a:endParaRPr kumimoji="0" lang="en-US" altLang="zh-CN" sz="17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47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5762167" y="8694111"/>
            <a:ext cx="448299" cy="498327"/>
          </a:xfrm>
        </p:spPr>
        <p:txBody>
          <a:bodyPr vert="horz" lIns="91440" tIns="45720" rIns="91440" bIns="45720" rtlCol="0" anchor="ctr"/>
          <a:lstStyle>
            <a:lvl1pPr>
              <a:defRPr lang="zh-CN" altLang="en-US" sz="1000" smtClean="0">
                <a:solidFill>
                  <a:srgbClr val="064DA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fld id="{0C913308-F349-4B6D-A68A-DD1791B4A57B}" type="slidenum">
              <a:rPr lang="en-US" altLang="zh-CN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 userDrawn="1"/>
        </p:nvSpPr>
        <p:spPr>
          <a:xfrm>
            <a:off x="1" y="0"/>
            <a:ext cx="6660356" cy="1296792"/>
          </a:xfrm>
          <a:prstGeom prst="rect">
            <a:avLst/>
          </a:prstGeom>
          <a:gradFill>
            <a:gsLst>
              <a:gs pos="24000">
                <a:schemeClr val="bg1"/>
              </a:gs>
              <a:gs pos="100000">
                <a:schemeClr val="accent1">
                  <a:lumMod val="40000"/>
                  <a:lumOff val="60000"/>
                </a:schemeClr>
              </a:gs>
              <a:gs pos="81000">
                <a:schemeClr val="accent1">
                  <a:lumMod val="20000"/>
                  <a:lumOff val="80000"/>
                </a:schemeClr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700" b="0" i="0" u="none" strike="noStrike" kern="1200" cap="none" spc="0" normalizeH="0" baseline="0" noProof="0" dirty="0">
              <a:ln>
                <a:noFill/>
              </a:ln>
              <a:solidFill>
                <a:srgbClr val="0B57D3">
                  <a:lumMod val="75000"/>
                </a:srgbClr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矩形 5"/>
          <p:cNvSpPr/>
          <p:nvPr userDrawn="1"/>
        </p:nvSpPr>
        <p:spPr>
          <a:xfrm>
            <a:off x="0" y="8354020"/>
            <a:ext cx="6659564" cy="1005880"/>
          </a:xfrm>
          <a:prstGeom prst="rect">
            <a:avLst/>
          </a:prstGeom>
          <a:gradFill flip="none" rotWithShape="1">
            <a:gsLst>
              <a:gs pos="100000">
                <a:schemeClr val="accent1">
                  <a:lumMod val="60000"/>
                  <a:lumOff val="40000"/>
                  <a:alpha val="0"/>
                </a:schemeClr>
              </a:gs>
              <a:gs pos="0">
                <a:schemeClr val="accent1">
                  <a:lumMod val="60000"/>
                  <a:lumOff val="40000"/>
                  <a:alpha val="28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8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cxnSp>
        <p:nvCxnSpPr>
          <p:cNvPr id="8" name="直接连接符 7"/>
          <p:cNvCxnSpPr/>
          <p:nvPr userDrawn="1"/>
        </p:nvCxnSpPr>
        <p:spPr>
          <a:xfrm>
            <a:off x="0" y="1302060"/>
            <a:ext cx="6659564" cy="5268"/>
          </a:xfrm>
          <a:prstGeom prst="line">
            <a:avLst/>
          </a:prstGeom>
          <a:ln w="19050">
            <a:solidFill>
              <a:srgbClr val="00B0F0">
                <a:alpha val="98000"/>
              </a:srgbClr>
            </a:solidFill>
          </a:ln>
        </p:spPr>
        <p:style>
          <a:lnRef idx="3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grpSp>
        <p:nvGrpSpPr>
          <p:cNvPr id="11" name="组合 10"/>
          <p:cNvGrpSpPr/>
          <p:nvPr userDrawn="1"/>
        </p:nvGrpSpPr>
        <p:grpSpPr>
          <a:xfrm>
            <a:off x="0" y="8715821"/>
            <a:ext cx="6002912" cy="134808"/>
            <a:chOff x="580768" y="9570720"/>
            <a:chExt cx="6002912" cy="134808"/>
          </a:xfrm>
        </p:grpSpPr>
        <p:grpSp>
          <p:nvGrpSpPr>
            <p:cNvPr id="12" name="图形 2"/>
            <p:cNvGrpSpPr/>
            <p:nvPr/>
          </p:nvGrpSpPr>
          <p:grpSpPr>
            <a:xfrm>
              <a:off x="3933056" y="9616017"/>
              <a:ext cx="732005" cy="57918"/>
              <a:chOff x="4398411" y="1057275"/>
              <a:chExt cx="839171" cy="113716"/>
            </a:xfrm>
            <a:solidFill>
              <a:srgbClr val="084AAC">
                <a:alpha val="77000"/>
              </a:srgbClr>
            </a:solidFill>
          </p:grpSpPr>
          <p:sp>
            <p:nvSpPr>
              <p:cNvPr id="30" name="任意多边形: 形状 29"/>
              <p:cNvSpPr/>
              <p:nvPr/>
            </p:nvSpPr>
            <p:spPr>
              <a:xfrm>
                <a:off x="5124449" y="1057275"/>
                <a:ext cx="113133" cy="113716"/>
              </a:xfrm>
              <a:custGeom>
                <a:avLst/>
                <a:gdLst>
                  <a:gd name="connsiteX0" fmla="*/ 0 w 113133"/>
                  <a:gd name="connsiteY0" fmla="*/ 113717 h 113716"/>
                  <a:gd name="connsiteX1" fmla="*/ 46070 w 113133"/>
                  <a:gd name="connsiteY1" fmla="*/ 113717 h 113716"/>
                  <a:gd name="connsiteX2" fmla="*/ 113134 w 113133"/>
                  <a:gd name="connsiteY2" fmla="*/ 0 h 113716"/>
                  <a:gd name="connsiteX3" fmla="*/ 67064 w 113133"/>
                  <a:gd name="connsiteY3" fmla="*/ 0 h 1137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13133" h="113716">
                    <a:moveTo>
                      <a:pt x="0" y="113717"/>
                    </a:moveTo>
                    <a:lnTo>
                      <a:pt x="46070" y="113717"/>
                    </a:lnTo>
                    <a:lnTo>
                      <a:pt x="113134" y="0"/>
                    </a:lnTo>
                    <a:lnTo>
                      <a:pt x="67064" y="0"/>
                    </a:lnTo>
                    <a:close/>
                  </a:path>
                </a:pathLst>
              </a:custGeom>
              <a:grpFill/>
              <a:ln w="58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31" name="任意多边形: 形状 30"/>
              <p:cNvSpPr/>
              <p:nvPr/>
            </p:nvSpPr>
            <p:spPr>
              <a:xfrm>
                <a:off x="5003734" y="1057275"/>
                <a:ext cx="112550" cy="113716"/>
              </a:xfrm>
              <a:custGeom>
                <a:avLst/>
                <a:gdLst>
                  <a:gd name="connsiteX0" fmla="*/ 0 w 112550"/>
                  <a:gd name="connsiteY0" fmla="*/ 113717 h 113716"/>
                  <a:gd name="connsiteX1" fmla="*/ 46070 w 112550"/>
                  <a:gd name="connsiteY1" fmla="*/ 113717 h 113716"/>
                  <a:gd name="connsiteX2" fmla="*/ 112550 w 112550"/>
                  <a:gd name="connsiteY2" fmla="*/ 0 h 113716"/>
                  <a:gd name="connsiteX3" fmla="*/ 66481 w 112550"/>
                  <a:gd name="connsiteY3" fmla="*/ 0 h 1137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12550" h="113716">
                    <a:moveTo>
                      <a:pt x="0" y="113717"/>
                    </a:moveTo>
                    <a:lnTo>
                      <a:pt x="46070" y="113717"/>
                    </a:lnTo>
                    <a:lnTo>
                      <a:pt x="112550" y="0"/>
                    </a:lnTo>
                    <a:lnTo>
                      <a:pt x="66481" y="0"/>
                    </a:lnTo>
                    <a:close/>
                  </a:path>
                </a:pathLst>
              </a:custGeom>
              <a:grpFill/>
              <a:ln w="58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32" name="任意多边形: 形状 31"/>
              <p:cNvSpPr/>
              <p:nvPr/>
            </p:nvSpPr>
            <p:spPr>
              <a:xfrm>
                <a:off x="4882436" y="1057275"/>
                <a:ext cx="112550" cy="113716"/>
              </a:xfrm>
              <a:custGeom>
                <a:avLst/>
                <a:gdLst>
                  <a:gd name="connsiteX0" fmla="*/ 0 w 112550"/>
                  <a:gd name="connsiteY0" fmla="*/ 113717 h 113716"/>
                  <a:gd name="connsiteX1" fmla="*/ 46070 w 112550"/>
                  <a:gd name="connsiteY1" fmla="*/ 113717 h 113716"/>
                  <a:gd name="connsiteX2" fmla="*/ 112551 w 112550"/>
                  <a:gd name="connsiteY2" fmla="*/ 0 h 113716"/>
                  <a:gd name="connsiteX3" fmla="*/ 67064 w 112550"/>
                  <a:gd name="connsiteY3" fmla="*/ 0 h 1137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12550" h="113716">
                    <a:moveTo>
                      <a:pt x="0" y="113717"/>
                    </a:moveTo>
                    <a:lnTo>
                      <a:pt x="46070" y="113717"/>
                    </a:lnTo>
                    <a:lnTo>
                      <a:pt x="112551" y="0"/>
                    </a:lnTo>
                    <a:lnTo>
                      <a:pt x="67064" y="0"/>
                    </a:lnTo>
                    <a:close/>
                  </a:path>
                </a:pathLst>
              </a:custGeom>
              <a:grpFill/>
              <a:ln w="58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34" name="任意多边形: 形状 33"/>
              <p:cNvSpPr/>
              <p:nvPr/>
            </p:nvSpPr>
            <p:spPr>
              <a:xfrm>
                <a:off x="4761138" y="1057275"/>
                <a:ext cx="113133" cy="113716"/>
              </a:xfrm>
              <a:custGeom>
                <a:avLst/>
                <a:gdLst>
                  <a:gd name="connsiteX0" fmla="*/ 0 w 113133"/>
                  <a:gd name="connsiteY0" fmla="*/ 113717 h 113716"/>
                  <a:gd name="connsiteX1" fmla="*/ 46070 w 113133"/>
                  <a:gd name="connsiteY1" fmla="*/ 113717 h 113716"/>
                  <a:gd name="connsiteX2" fmla="*/ 113134 w 113133"/>
                  <a:gd name="connsiteY2" fmla="*/ 0 h 113716"/>
                  <a:gd name="connsiteX3" fmla="*/ 67064 w 113133"/>
                  <a:gd name="connsiteY3" fmla="*/ 0 h 1137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13133" h="113716">
                    <a:moveTo>
                      <a:pt x="0" y="113717"/>
                    </a:moveTo>
                    <a:lnTo>
                      <a:pt x="46070" y="113717"/>
                    </a:lnTo>
                    <a:lnTo>
                      <a:pt x="113134" y="0"/>
                    </a:lnTo>
                    <a:lnTo>
                      <a:pt x="67064" y="0"/>
                    </a:lnTo>
                    <a:close/>
                  </a:path>
                </a:pathLst>
              </a:custGeom>
              <a:grpFill/>
              <a:ln w="58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35" name="任意多边形: 形状 34"/>
              <p:cNvSpPr/>
              <p:nvPr/>
            </p:nvSpPr>
            <p:spPr>
              <a:xfrm>
                <a:off x="4640423" y="1057275"/>
                <a:ext cx="112550" cy="113716"/>
              </a:xfrm>
              <a:custGeom>
                <a:avLst/>
                <a:gdLst>
                  <a:gd name="connsiteX0" fmla="*/ 0 w 112550"/>
                  <a:gd name="connsiteY0" fmla="*/ 113717 h 113716"/>
                  <a:gd name="connsiteX1" fmla="*/ 46070 w 112550"/>
                  <a:gd name="connsiteY1" fmla="*/ 113717 h 113716"/>
                  <a:gd name="connsiteX2" fmla="*/ 112551 w 112550"/>
                  <a:gd name="connsiteY2" fmla="*/ 0 h 113716"/>
                  <a:gd name="connsiteX3" fmla="*/ 66481 w 112550"/>
                  <a:gd name="connsiteY3" fmla="*/ 0 h 1137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12550" h="113716">
                    <a:moveTo>
                      <a:pt x="0" y="113717"/>
                    </a:moveTo>
                    <a:lnTo>
                      <a:pt x="46070" y="113717"/>
                    </a:lnTo>
                    <a:lnTo>
                      <a:pt x="112551" y="0"/>
                    </a:lnTo>
                    <a:lnTo>
                      <a:pt x="66481" y="0"/>
                    </a:lnTo>
                    <a:close/>
                  </a:path>
                </a:pathLst>
              </a:custGeom>
              <a:grpFill/>
              <a:ln w="58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36" name="任意多边形: 形状 35"/>
              <p:cNvSpPr/>
              <p:nvPr/>
            </p:nvSpPr>
            <p:spPr>
              <a:xfrm>
                <a:off x="4519126" y="1057275"/>
                <a:ext cx="113133" cy="113716"/>
              </a:xfrm>
              <a:custGeom>
                <a:avLst/>
                <a:gdLst>
                  <a:gd name="connsiteX0" fmla="*/ 0 w 113133"/>
                  <a:gd name="connsiteY0" fmla="*/ 113717 h 113716"/>
                  <a:gd name="connsiteX1" fmla="*/ 46070 w 113133"/>
                  <a:gd name="connsiteY1" fmla="*/ 113717 h 113716"/>
                  <a:gd name="connsiteX2" fmla="*/ 113134 w 113133"/>
                  <a:gd name="connsiteY2" fmla="*/ 0 h 113716"/>
                  <a:gd name="connsiteX3" fmla="*/ 67064 w 113133"/>
                  <a:gd name="connsiteY3" fmla="*/ 0 h 1137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13133" h="113716">
                    <a:moveTo>
                      <a:pt x="0" y="113717"/>
                    </a:moveTo>
                    <a:lnTo>
                      <a:pt x="46070" y="113717"/>
                    </a:lnTo>
                    <a:lnTo>
                      <a:pt x="113134" y="0"/>
                    </a:lnTo>
                    <a:lnTo>
                      <a:pt x="67064" y="0"/>
                    </a:lnTo>
                    <a:close/>
                  </a:path>
                </a:pathLst>
              </a:custGeom>
              <a:grpFill/>
              <a:ln w="58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37" name="任意多边形: 形状 36"/>
              <p:cNvSpPr/>
              <p:nvPr/>
            </p:nvSpPr>
            <p:spPr>
              <a:xfrm>
                <a:off x="4398411" y="1057275"/>
                <a:ext cx="112550" cy="113716"/>
              </a:xfrm>
              <a:custGeom>
                <a:avLst/>
                <a:gdLst>
                  <a:gd name="connsiteX0" fmla="*/ 0 w 112550"/>
                  <a:gd name="connsiteY0" fmla="*/ 113717 h 113716"/>
                  <a:gd name="connsiteX1" fmla="*/ 45487 w 112550"/>
                  <a:gd name="connsiteY1" fmla="*/ 113717 h 113716"/>
                  <a:gd name="connsiteX2" fmla="*/ 112551 w 112550"/>
                  <a:gd name="connsiteY2" fmla="*/ 0 h 113716"/>
                  <a:gd name="connsiteX3" fmla="*/ 66481 w 112550"/>
                  <a:gd name="connsiteY3" fmla="*/ 0 h 1137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12550" h="113716">
                    <a:moveTo>
                      <a:pt x="0" y="113717"/>
                    </a:moveTo>
                    <a:lnTo>
                      <a:pt x="45487" y="113717"/>
                    </a:lnTo>
                    <a:lnTo>
                      <a:pt x="112551" y="0"/>
                    </a:lnTo>
                    <a:lnTo>
                      <a:pt x="66481" y="0"/>
                    </a:lnTo>
                    <a:close/>
                  </a:path>
                </a:pathLst>
              </a:custGeom>
              <a:grpFill/>
              <a:ln w="58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宋体" panose="02010600030101010101" pitchFamily="2" charset="-122"/>
                  <a:cs typeface="+mn-cs"/>
                </a:endParaRPr>
              </a:p>
            </p:txBody>
          </p:sp>
        </p:grpSp>
        <p:cxnSp>
          <p:nvCxnSpPr>
            <p:cNvPr id="20" name="直接连接符 19"/>
            <p:cNvCxnSpPr/>
            <p:nvPr/>
          </p:nvCxnSpPr>
          <p:spPr>
            <a:xfrm>
              <a:off x="580768" y="9705528"/>
              <a:ext cx="4936464" cy="0"/>
            </a:xfrm>
            <a:prstGeom prst="line">
              <a:avLst/>
            </a:prstGeom>
            <a:ln w="12700">
              <a:solidFill>
                <a:srgbClr val="084AAC"/>
              </a:solidFill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任意多边形: 形状 21"/>
            <p:cNvSpPr/>
            <p:nvPr/>
          </p:nvSpPr>
          <p:spPr>
            <a:xfrm>
              <a:off x="3832860" y="9570720"/>
              <a:ext cx="2750820" cy="129540"/>
            </a:xfrm>
            <a:custGeom>
              <a:avLst/>
              <a:gdLst>
                <a:gd name="csX0" fmla="*/ 0 w 2750820"/>
                <a:gd name="csY0" fmla="*/ 129540 h 129540"/>
                <a:gd name="csX1" fmla="*/ 129540 w 2750820"/>
                <a:gd name="csY1" fmla="*/ 0 h 129540"/>
                <a:gd name="csX2" fmla="*/ 2750820 w 2750820"/>
                <a:gd name="csY2" fmla="*/ 0 h 129540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</a:cxnLst>
              <a:rect l="l" t="t" r="r" b="b"/>
              <a:pathLst>
                <a:path w="2750820" h="129540">
                  <a:moveTo>
                    <a:pt x="0" y="129540"/>
                  </a:moveTo>
                  <a:lnTo>
                    <a:pt x="129540" y="0"/>
                  </a:lnTo>
                  <a:lnTo>
                    <a:pt x="2750820" y="0"/>
                  </a:lnTo>
                </a:path>
              </a:pathLst>
            </a:custGeom>
            <a:ln w="12700">
              <a:solidFill>
                <a:srgbClr val="084AAC"/>
              </a:solidFill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endParaRPr>
            </a:p>
          </p:txBody>
        </p:sp>
      </p:grpSp>
      <p:sp>
        <p:nvSpPr>
          <p:cNvPr id="38" name="Rectangle 13"/>
          <p:cNvSpPr>
            <a:spLocks noChangeArrowheads="1"/>
          </p:cNvSpPr>
          <p:nvPr userDrawn="1"/>
        </p:nvSpPr>
        <p:spPr bwMode="auto">
          <a:xfrm>
            <a:off x="106115" y="8882798"/>
            <a:ext cx="5896797" cy="217198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86399" tIns="43200" rIns="86399" bIns="43200" numCol="1" anchor="ctr" anchorCtr="0" compatLnSpc="1">
            <a:spAutoFit/>
          </a:bodyPr>
          <a:lstStyle/>
          <a:p>
            <a:pPr marL="0" marR="0" lvl="0" indent="0" algn="ctr" defTabSz="86423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85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Tahoma" panose="020B0604030504040204" pitchFamily="34" charset="0"/>
                <a:ea typeface="宋体" panose="02010600030101010101" pitchFamily="2" charset="-122"/>
                <a:cs typeface="Tahoma" panose="020B0604030504040204" pitchFamily="34" charset="0"/>
                <a:sym typeface="+mn-ea"/>
              </a:rPr>
              <a:t>www.mwglobe.com</a:t>
            </a:r>
            <a:r>
              <a:rPr kumimoji="0" lang="en-US" altLang="zh-CN" sz="85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Tahoma" panose="020B0604030504040204" pitchFamily="34" charset="0"/>
                <a:ea typeface="宋体" panose="02010600030101010101" pitchFamily="2" charset="-122"/>
                <a:cs typeface="Tahoma" panose="020B0604030504040204" pitchFamily="34" charset="0"/>
              </a:rPr>
              <a:t>                                               </a:t>
            </a:r>
            <a:r>
              <a:rPr kumimoji="0" lang="en-US" altLang="zh-CN" sz="85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Tahoma" panose="020B0604030504040204" pitchFamily="34" charset="0"/>
                <a:ea typeface="宋体" panose="02010600030101010101" pitchFamily="2" charset="-122"/>
                <a:cs typeface="Tahoma" panose="020B0604030504040204" pitchFamily="34" charset="0"/>
                <a:sym typeface="+mn-ea"/>
              </a:rPr>
              <a:t>Email: sales@mwglobe.com</a:t>
            </a:r>
            <a:r>
              <a:rPr kumimoji="0" lang="en-US" altLang="zh-CN" sz="85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Tahoma" panose="020B0604030504040204" pitchFamily="34" charset="0"/>
                <a:ea typeface="宋体" panose="02010600030101010101" pitchFamily="2" charset="-122"/>
                <a:cs typeface="Tahoma" panose="020B0604030504040204" pitchFamily="34" charset="0"/>
              </a:rPr>
              <a:t>                        </a:t>
            </a:r>
            <a:endParaRPr kumimoji="0" lang="en-US" altLang="zh-CN" sz="17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39" name="文本框 38"/>
          <p:cNvSpPr txBox="1"/>
          <p:nvPr userDrawn="1"/>
        </p:nvSpPr>
        <p:spPr>
          <a:xfrm>
            <a:off x="333641" y="790608"/>
            <a:ext cx="2478034" cy="3918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4572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850" b="0" i="0" u="none" strike="noStrike" kern="1200" cap="none" spc="0" normalizeH="0" baseline="0" noProof="0" dirty="0">
                <a:ln>
                  <a:noFill/>
                </a:ln>
                <a:solidFill>
                  <a:srgbClr val="0B57D3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ADLaM Display" panose="02010000000000000000" pitchFamily="2" charset="0"/>
                <a:cs typeface="Arial" panose="020B0604020202020204" pitchFamily="34" charset="0"/>
                <a:sym typeface="+mn-ea"/>
              </a:rPr>
              <a:t>Expert in Infrared Thermal Imaging Technology &amp; RF-Microwave Products</a:t>
            </a:r>
            <a:endParaRPr kumimoji="0" lang="en-US" altLang="zh-CN" sz="850" b="0" i="0" u="none" strike="noStrike" kern="1200" cap="none" spc="0" normalizeH="0" baseline="0" noProof="0" dirty="0">
              <a:ln>
                <a:noFill/>
              </a:ln>
              <a:solidFill>
                <a:srgbClr val="0B57D3">
                  <a:lumMod val="75000"/>
                </a:srgbClr>
              </a:solidFill>
              <a:effectLst/>
              <a:uLnTx/>
              <a:uFillTx/>
              <a:latin typeface="Arial" panose="020B0604020202020204" pitchFamily="34" charset="0"/>
              <a:ea typeface="ADLaM Display" panose="02010000000000000000" pitchFamily="2" charset="0"/>
              <a:cs typeface="Arial" panose="020B0604020202020204" pitchFamily="34" charset="0"/>
              <a:sym typeface="+mn-ea"/>
            </a:endParaRPr>
          </a:p>
        </p:txBody>
      </p:sp>
      <p:cxnSp>
        <p:nvCxnSpPr>
          <p:cNvPr id="42" name="直接连接符 41"/>
          <p:cNvCxnSpPr/>
          <p:nvPr userDrawn="1"/>
        </p:nvCxnSpPr>
        <p:spPr>
          <a:xfrm>
            <a:off x="2848748" y="257458"/>
            <a:ext cx="0" cy="874759"/>
          </a:xfrm>
          <a:prstGeom prst="line">
            <a:avLst/>
          </a:prstGeom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3" name="组合 42"/>
          <p:cNvGrpSpPr/>
          <p:nvPr userDrawn="1"/>
        </p:nvGrpSpPr>
        <p:grpSpPr>
          <a:xfrm>
            <a:off x="386073" y="262331"/>
            <a:ext cx="1812475" cy="534248"/>
            <a:chOff x="283035" y="290714"/>
            <a:chExt cx="1918223" cy="565419"/>
          </a:xfrm>
        </p:grpSpPr>
        <p:pic>
          <p:nvPicPr>
            <p:cNvPr id="45" name="文本框 19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4433"/>
            <a:stretch>
              <a:fillRect/>
            </a:stretch>
          </p:blipFill>
          <p:spPr>
            <a:xfrm>
              <a:off x="1162050" y="296982"/>
              <a:ext cx="1039208" cy="552883"/>
            </a:xfrm>
            <a:prstGeom prst="rect">
              <a:avLst/>
            </a:prstGeom>
            <a:noFill/>
          </p:spPr>
        </p:pic>
        <p:pic>
          <p:nvPicPr>
            <p:cNvPr id="46" name="文本框 21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6437"/>
            <a:stretch>
              <a:fillRect/>
            </a:stretch>
          </p:blipFill>
          <p:spPr>
            <a:xfrm>
              <a:off x="283035" y="290714"/>
              <a:ext cx="858410" cy="565419"/>
            </a:xfrm>
            <a:prstGeom prst="rect">
              <a:avLst/>
            </a:prstGeom>
            <a:noFill/>
          </p:spPr>
        </p:pic>
      </p:grpSp>
      <p:sp>
        <p:nvSpPr>
          <p:cNvPr id="47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5762167" y="8694111"/>
            <a:ext cx="448299" cy="498327"/>
          </a:xfrm>
        </p:spPr>
        <p:txBody>
          <a:bodyPr vert="horz" lIns="91440" tIns="45720" rIns="91440" bIns="45720" rtlCol="0" anchor="ctr"/>
          <a:lstStyle>
            <a:lvl1pPr>
              <a:defRPr lang="zh-CN" altLang="en-US" sz="1000" smtClean="0">
                <a:solidFill>
                  <a:srgbClr val="064DA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fld id="{0C913308-F349-4B6D-A68A-DD1791B4A57B}" type="slidenum">
              <a:rPr lang="en-US" altLang="zh-CN" smtClean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332979" y="374834"/>
            <a:ext cx="5993607" cy="1559983"/>
          </a:xfrm>
          <a:prstGeom prst="rect">
            <a:avLst/>
          </a:prstGeom>
        </p:spPr>
        <p:txBody>
          <a:bodyPr vert="horz" lIns="95784" tIns="47892" rIns="95784" bIns="47892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332979" y="2183980"/>
            <a:ext cx="5993607" cy="6177100"/>
          </a:xfrm>
          <a:prstGeom prst="rect">
            <a:avLst/>
          </a:prstGeom>
        </p:spPr>
        <p:txBody>
          <a:bodyPr vert="horz" lIns="95784" tIns="47892" rIns="95784" bIns="47892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332978" y="8675245"/>
            <a:ext cx="1553898" cy="498327"/>
          </a:xfrm>
          <a:prstGeom prst="rect">
            <a:avLst/>
          </a:prstGeom>
        </p:spPr>
        <p:txBody>
          <a:bodyPr vert="horz" lIns="95784" tIns="47892" rIns="95784" bIns="47892" rtlCol="0" anchor="ctr"/>
          <a:lstStyle>
            <a:lvl1pPr algn="l">
              <a:defRPr sz="61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2275351" y="8675245"/>
            <a:ext cx="2108862" cy="498327"/>
          </a:xfrm>
          <a:prstGeom prst="rect">
            <a:avLst/>
          </a:prstGeom>
        </p:spPr>
        <p:txBody>
          <a:bodyPr vert="horz" lIns="95784" tIns="47892" rIns="95784" bIns="47892" rtlCol="0" anchor="ctr"/>
          <a:lstStyle>
            <a:lvl1pPr algn="ctr">
              <a:defRPr sz="61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4772687" y="8675245"/>
            <a:ext cx="1553898" cy="498327"/>
          </a:xfrm>
          <a:prstGeom prst="rect">
            <a:avLst/>
          </a:prstGeom>
        </p:spPr>
        <p:txBody>
          <a:bodyPr vert="horz" lIns="95784" tIns="47892" rIns="95784" bIns="47892" rtlCol="0" anchor="ctr"/>
          <a:lstStyle>
            <a:lvl1pPr algn="r">
              <a:defRPr kumimoji="0" lang="zh-CN" altLang="en-US" sz="900" b="0" i="0" u="none" strike="noStrike" kern="1200" cap="none" spc="0" normalizeH="0" baseline="0" smtClean="0">
                <a:ln>
                  <a:noFill/>
                </a:ln>
                <a:solidFill>
                  <a:srgbClr val="064DA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1pPr>
          </a:lstStyle>
          <a:p>
            <a:fld id="{0C913308-F349-4B6D-A68A-DD1791B4A57B}" type="slidenum">
              <a:rPr lang="en-US" altLang="zh-CN" smtClean="0"/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</p:sldLayoutIdLst>
  <p:hf hdr="0" ftr="0" dt="0"/>
  <p:txStyles>
    <p:titleStyle>
      <a:lvl1pPr algn="ctr" defTabSz="452120" rtl="0" eaLnBrk="1" latinLnBrk="0" hangingPunct="1">
        <a:spcBef>
          <a:spcPct val="0"/>
        </a:spcBef>
        <a:buNone/>
        <a:defRPr sz="217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69545" indent="-169545" algn="l" defTabSz="452120" rtl="0" eaLnBrk="1" latinLnBrk="0" hangingPunct="1">
        <a:spcBef>
          <a:spcPct val="20000"/>
        </a:spcBef>
        <a:buFont typeface="Arial" panose="020B0604020202020204" pitchFamily="34" charset="0"/>
        <a:buChar char="•"/>
        <a:defRPr sz="1605" kern="1200">
          <a:solidFill>
            <a:schemeClr val="tx1"/>
          </a:solidFill>
          <a:latin typeface="+mn-lt"/>
          <a:ea typeface="+mn-ea"/>
          <a:cs typeface="+mn-cs"/>
        </a:defRPr>
      </a:lvl1pPr>
      <a:lvl2pPr marL="367665" indent="-140970" algn="l" defTabSz="452120" rtl="0" eaLnBrk="1" latinLnBrk="0" hangingPunct="1">
        <a:spcBef>
          <a:spcPct val="20000"/>
        </a:spcBef>
        <a:buFont typeface="Arial" panose="020B0604020202020204" pitchFamily="34" charset="0"/>
        <a:buChar char="–"/>
        <a:defRPr sz="1370" kern="1200">
          <a:solidFill>
            <a:schemeClr val="tx1"/>
          </a:solidFill>
          <a:latin typeface="+mn-lt"/>
          <a:ea typeface="+mn-ea"/>
          <a:cs typeface="+mn-cs"/>
        </a:defRPr>
      </a:lvl2pPr>
      <a:lvl3pPr marL="565785" indent="-113030" algn="l" defTabSz="452120" rtl="0" eaLnBrk="1" latinLnBrk="0" hangingPunct="1">
        <a:spcBef>
          <a:spcPct val="20000"/>
        </a:spcBef>
        <a:buFont typeface="Arial" panose="020B0604020202020204" pitchFamily="34" charset="0"/>
        <a:buChar char="•"/>
        <a:defRPr sz="1180" kern="1200">
          <a:solidFill>
            <a:schemeClr val="tx1"/>
          </a:solidFill>
          <a:latin typeface="+mn-lt"/>
          <a:ea typeface="+mn-ea"/>
          <a:cs typeface="+mn-cs"/>
        </a:defRPr>
      </a:lvl3pPr>
      <a:lvl4pPr marL="791845" indent="-113030" algn="l" defTabSz="452120" rtl="0" eaLnBrk="1" latinLnBrk="0" hangingPunct="1">
        <a:spcBef>
          <a:spcPct val="20000"/>
        </a:spcBef>
        <a:buFont typeface="Arial" panose="020B0604020202020204" pitchFamily="34" charset="0"/>
        <a:buChar char="–"/>
        <a:defRPr sz="990" kern="1200">
          <a:solidFill>
            <a:schemeClr val="tx1"/>
          </a:solidFill>
          <a:latin typeface="+mn-lt"/>
          <a:ea typeface="+mn-ea"/>
          <a:cs typeface="+mn-cs"/>
        </a:defRPr>
      </a:lvl4pPr>
      <a:lvl5pPr marL="1017905" indent="-113030" algn="l" defTabSz="452120" rtl="0" eaLnBrk="1" latinLnBrk="0" hangingPunct="1">
        <a:spcBef>
          <a:spcPct val="20000"/>
        </a:spcBef>
        <a:buFont typeface="Arial" panose="020B0604020202020204" pitchFamily="34" charset="0"/>
        <a:buChar char="»"/>
        <a:defRPr sz="990" kern="1200">
          <a:solidFill>
            <a:schemeClr val="tx1"/>
          </a:solidFill>
          <a:latin typeface="+mn-lt"/>
          <a:ea typeface="+mn-ea"/>
          <a:cs typeface="+mn-cs"/>
        </a:defRPr>
      </a:lvl5pPr>
      <a:lvl6pPr marL="1243965" indent="-113030" algn="l" defTabSz="452120" rtl="0" eaLnBrk="1" latinLnBrk="0" hangingPunct="1">
        <a:spcBef>
          <a:spcPct val="20000"/>
        </a:spcBef>
        <a:buFont typeface="Arial" panose="020B0604020202020204" pitchFamily="34" charset="0"/>
        <a:buChar char="•"/>
        <a:defRPr sz="990" kern="1200">
          <a:solidFill>
            <a:schemeClr val="tx1"/>
          </a:solidFill>
          <a:latin typeface="+mn-lt"/>
          <a:ea typeface="+mn-ea"/>
          <a:cs typeface="+mn-cs"/>
        </a:defRPr>
      </a:lvl6pPr>
      <a:lvl7pPr marL="1470025" indent="-113030" algn="l" defTabSz="452120" rtl="0" eaLnBrk="1" latinLnBrk="0" hangingPunct="1">
        <a:spcBef>
          <a:spcPct val="20000"/>
        </a:spcBef>
        <a:buFont typeface="Arial" panose="020B0604020202020204" pitchFamily="34" charset="0"/>
        <a:buChar char="•"/>
        <a:defRPr sz="990" kern="1200">
          <a:solidFill>
            <a:schemeClr val="tx1"/>
          </a:solidFill>
          <a:latin typeface="+mn-lt"/>
          <a:ea typeface="+mn-ea"/>
          <a:cs typeface="+mn-cs"/>
        </a:defRPr>
      </a:lvl7pPr>
      <a:lvl8pPr marL="1696720" indent="-113030" algn="l" defTabSz="452120" rtl="0" eaLnBrk="1" latinLnBrk="0" hangingPunct="1">
        <a:spcBef>
          <a:spcPct val="20000"/>
        </a:spcBef>
        <a:buFont typeface="Arial" panose="020B0604020202020204" pitchFamily="34" charset="0"/>
        <a:buChar char="•"/>
        <a:defRPr sz="990" kern="1200">
          <a:solidFill>
            <a:schemeClr val="tx1"/>
          </a:solidFill>
          <a:latin typeface="+mn-lt"/>
          <a:ea typeface="+mn-ea"/>
          <a:cs typeface="+mn-cs"/>
        </a:defRPr>
      </a:lvl8pPr>
      <a:lvl9pPr marL="1922780" indent="-113030" algn="l" defTabSz="452120" rtl="0" eaLnBrk="1" latinLnBrk="0" hangingPunct="1">
        <a:spcBef>
          <a:spcPct val="20000"/>
        </a:spcBef>
        <a:buFont typeface="Arial" panose="020B0604020202020204" pitchFamily="34" charset="0"/>
        <a:buChar char="•"/>
        <a:defRPr sz="99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452120" rtl="0" eaLnBrk="1" latinLnBrk="0" hangingPunct="1">
        <a:defRPr sz="895" kern="1200">
          <a:solidFill>
            <a:schemeClr val="tx1"/>
          </a:solidFill>
          <a:latin typeface="+mn-lt"/>
          <a:ea typeface="+mn-ea"/>
          <a:cs typeface="+mn-cs"/>
        </a:defRPr>
      </a:lvl1pPr>
      <a:lvl2pPr marL="226060" algn="l" defTabSz="452120" rtl="0" eaLnBrk="1" latinLnBrk="0" hangingPunct="1">
        <a:defRPr sz="895" kern="1200">
          <a:solidFill>
            <a:schemeClr val="tx1"/>
          </a:solidFill>
          <a:latin typeface="+mn-lt"/>
          <a:ea typeface="+mn-ea"/>
          <a:cs typeface="+mn-cs"/>
        </a:defRPr>
      </a:lvl2pPr>
      <a:lvl3pPr marL="452120" algn="l" defTabSz="452120" rtl="0" eaLnBrk="1" latinLnBrk="0" hangingPunct="1">
        <a:defRPr sz="895" kern="1200">
          <a:solidFill>
            <a:schemeClr val="tx1"/>
          </a:solidFill>
          <a:latin typeface="+mn-lt"/>
          <a:ea typeface="+mn-ea"/>
          <a:cs typeface="+mn-cs"/>
        </a:defRPr>
      </a:lvl3pPr>
      <a:lvl4pPr marL="678815" algn="l" defTabSz="452120" rtl="0" eaLnBrk="1" latinLnBrk="0" hangingPunct="1">
        <a:defRPr sz="895" kern="1200">
          <a:solidFill>
            <a:schemeClr val="tx1"/>
          </a:solidFill>
          <a:latin typeface="+mn-lt"/>
          <a:ea typeface="+mn-ea"/>
          <a:cs typeface="+mn-cs"/>
        </a:defRPr>
      </a:lvl4pPr>
      <a:lvl5pPr marL="904875" algn="l" defTabSz="452120" rtl="0" eaLnBrk="1" latinLnBrk="0" hangingPunct="1">
        <a:defRPr sz="895" kern="1200">
          <a:solidFill>
            <a:schemeClr val="tx1"/>
          </a:solidFill>
          <a:latin typeface="+mn-lt"/>
          <a:ea typeface="+mn-ea"/>
          <a:cs typeface="+mn-cs"/>
        </a:defRPr>
      </a:lvl5pPr>
      <a:lvl6pPr marL="1130935" algn="l" defTabSz="452120" rtl="0" eaLnBrk="1" latinLnBrk="0" hangingPunct="1">
        <a:defRPr sz="895" kern="1200">
          <a:solidFill>
            <a:schemeClr val="tx1"/>
          </a:solidFill>
          <a:latin typeface="+mn-lt"/>
          <a:ea typeface="+mn-ea"/>
          <a:cs typeface="+mn-cs"/>
        </a:defRPr>
      </a:lvl6pPr>
      <a:lvl7pPr marL="1356995" algn="l" defTabSz="452120" rtl="0" eaLnBrk="1" latinLnBrk="0" hangingPunct="1">
        <a:defRPr sz="895" kern="1200">
          <a:solidFill>
            <a:schemeClr val="tx1"/>
          </a:solidFill>
          <a:latin typeface="+mn-lt"/>
          <a:ea typeface="+mn-ea"/>
          <a:cs typeface="+mn-cs"/>
        </a:defRPr>
      </a:lvl7pPr>
      <a:lvl8pPr marL="1583690" algn="l" defTabSz="452120" rtl="0" eaLnBrk="1" latinLnBrk="0" hangingPunct="1">
        <a:defRPr sz="895" kern="1200">
          <a:solidFill>
            <a:schemeClr val="tx1"/>
          </a:solidFill>
          <a:latin typeface="+mn-lt"/>
          <a:ea typeface="+mn-ea"/>
          <a:cs typeface="+mn-cs"/>
        </a:defRPr>
      </a:lvl8pPr>
      <a:lvl9pPr marL="1809750" algn="l" defTabSz="452120" rtl="0" eaLnBrk="1" latinLnBrk="0" hangingPunct="1">
        <a:defRPr sz="89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.xml"/><Relationship Id="rId1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en-US" altLang="zh-CN" smtClean="0"/>
            </a:fld>
            <a:endParaRPr lang="en-US" dirty="0"/>
          </a:p>
        </p:txBody>
      </p:sp>
      <p:grpSp>
        <p:nvGrpSpPr>
          <p:cNvPr id="41" name="组合 40"/>
          <p:cNvGrpSpPr/>
          <p:nvPr/>
        </p:nvGrpSpPr>
        <p:grpSpPr>
          <a:xfrm>
            <a:off x="2911289" y="214160"/>
            <a:ext cx="2766158" cy="980643"/>
            <a:chOff x="-5644751" y="2279090"/>
            <a:chExt cx="2927548" cy="1037859"/>
          </a:xfrm>
        </p:grpSpPr>
        <p:sp>
          <p:nvSpPr>
            <p:cNvPr id="42" name="文本框 41"/>
            <p:cNvSpPr txBox="1"/>
            <p:nvPr/>
          </p:nvSpPr>
          <p:spPr>
            <a:xfrm>
              <a:off x="-5644751" y="2279090"/>
              <a:ext cx="2632860" cy="53230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>
                <a:lnSpc>
                  <a:spcPct val="150000"/>
                </a:lnSpc>
                <a:buClrTx/>
                <a:buSzTx/>
                <a:buFontTx/>
              </a:pPr>
              <a:r>
                <a:rPr lang="en-US" altLang="zh-CN" sz="945" b="1" dirty="0">
                  <a:solidFill>
                    <a:schemeClr val="accent1">
                      <a:lumMod val="7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QV Band Reflector Antenna</a:t>
              </a:r>
              <a:endParaRPr lang="en-US" altLang="zh-CN" sz="945" b="1" dirty="0">
                <a:solidFill>
                  <a:schemeClr val="accent1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 algn="l">
                <a:lnSpc>
                  <a:spcPct val="150000"/>
                </a:lnSpc>
                <a:buClrTx/>
                <a:buSzTx/>
                <a:buFontTx/>
              </a:pPr>
              <a:r>
                <a:rPr lang="en-US" altLang="zh-CN" sz="945" b="1" dirty="0">
                  <a:solidFill>
                    <a:schemeClr val="accent1">
                      <a:lumMod val="7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JL2.941.0019  </a:t>
              </a:r>
              <a:endParaRPr lang="en-US" altLang="zh-CN" sz="945" b="1" dirty="0">
                <a:solidFill>
                  <a:schemeClr val="accent1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43" name="文本框 42"/>
            <p:cNvSpPr txBox="1"/>
            <p:nvPr/>
          </p:nvSpPr>
          <p:spPr>
            <a:xfrm>
              <a:off x="-5644008" y="3080792"/>
              <a:ext cx="2926805" cy="23615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850" dirty="0">
                  <a:solidFill>
                    <a:schemeClr val="accent1">
                      <a:lumMod val="75000"/>
                    </a:schemeClr>
                  </a:solidFill>
                  <a:latin typeface="Arial" panose="020B0604020202020204" pitchFamily="34" charset="0"/>
                  <a:ea typeface="ADLaM Display" panose="02010000000000000000" pitchFamily="2" charset="0"/>
                  <a:cs typeface="Arial" panose="020B0604020202020204" pitchFamily="34" charset="0"/>
                </a:rPr>
                <a:t>ISGC-Reflector Antenna </a:t>
              </a:r>
              <a:r>
                <a:rPr lang="en-US" altLang="zh-CN" sz="850" dirty="0">
                  <a:solidFill>
                    <a:schemeClr val="accent1">
                      <a:lumMod val="75000"/>
                    </a:schemeClr>
                  </a:solidFill>
                  <a:latin typeface="Arial" panose="020B0604020202020204" pitchFamily="34" charset="0"/>
                  <a:ea typeface="ADLaM Display" panose="02010000000000000000" pitchFamily="2" charset="0"/>
                  <a:cs typeface="Arial" panose="020B0604020202020204" pitchFamily="34" charset="0"/>
                  <a:sym typeface="+mn-ea"/>
                </a:rPr>
                <a:t>Technical Data Sheet</a:t>
              </a:r>
              <a:endParaRPr lang="en-US" altLang="zh-CN" sz="85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ADLaM Display" panose="02010000000000000000" pitchFamily="2" charset="0"/>
                <a:cs typeface="Arial" panose="020B0604020202020204" pitchFamily="34" charset="0"/>
              </a:endParaRPr>
            </a:p>
          </p:txBody>
        </p:sp>
        <p:cxnSp>
          <p:nvCxnSpPr>
            <p:cNvPr id="44" name="直接连接符 43"/>
            <p:cNvCxnSpPr/>
            <p:nvPr/>
          </p:nvCxnSpPr>
          <p:spPr>
            <a:xfrm>
              <a:off x="-5539654" y="3015440"/>
              <a:ext cx="2520280" cy="0"/>
            </a:xfrm>
            <a:prstGeom prst="line">
              <a:avLst/>
            </a:prstGeom>
            <a:ln w="6350">
              <a:gradFill flip="none" rotWithShape="1">
                <a:gsLst>
                  <a:gs pos="0">
                    <a:schemeClr val="accent1">
                      <a:lumMod val="5000"/>
                      <a:lumOff val="95000"/>
                      <a:alpha val="0"/>
                    </a:schemeClr>
                  </a:gs>
                  <a:gs pos="100000">
                    <a:schemeClr val="accent1">
                      <a:lumMod val="30000"/>
                      <a:lumOff val="70000"/>
                    </a:schemeClr>
                  </a:gs>
                </a:gsLst>
                <a:lin ang="1080000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7" name="文本框 46"/>
          <p:cNvSpPr txBox="1"/>
          <p:nvPr/>
        </p:nvSpPr>
        <p:spPr>
          <a:xfrm>
            <a:off x="509821" y="1550066"/>
            <a:ext cx="3243189" cy="3590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30000"/>
              </a:lnSpc>
            </a:pPr>
            <a:r>
              <a:rPr lang="en-US" altLang="zh-CN" sz="1510" b="1" dirty="0">
                <a:solidFill>
                  <a:schemeClr val="accent1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+mn-ea"/>
              </a:rPr>
              <a:t>Features</a:t>
            </a:r>
            <a:endParaRPr lang="en-US" altLang="zh-CN" sz="1510" b="1" dirty="0">
              <a:solidFill>
                <a:schemeClr val="accent1">
                  <a:lumMod val="7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+mn-ea"/>
            </a:endParaRPr>
          </a:p>
        </p:txBody>
      </p:sp>
      <p:sp>
        <p:nvSpPr>
          <p:cNvPr id="48" name="任意多边形: 形状 47"/>
          <p:cNvSpPr/>
          <p:nvPr/>
        </p:nvSpPr>
        <p:spPr>
          <a:xfrm>
            <a:off x="509696" y="4203386"/>
            <a:ext cx="5480808" cy="193430"/>
          </a:xfrm>
          <a:custGeom>
            <a:avLst/>
            <a:gdLst>
              <a:gd name="csX0" fmla="*/ 0 w 5240741"/>
              <a:gd name="csY0" fmla="*/ 204716 h 204716"/>
              <a:gd name="csX1" fmla="*/ 3289111 w 5240741"/>
              <a:gd name="csY1" fmla="*/ 204716 h 204716"/>
              <a:gd name="csX2" fmla="*/ 3439236 w 5240741"/>
              <a:gd name="csY2" fmla="*/ 0 h 204716"/>
              <a:gd name="csX3" fmla="*/ 5240741 w 5240741"/>
              <a:gd name="csY3" fmla="*/ 0 h 204716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</a:cxnLst>
            <a:rect l="l" t="t" r="r" b="b"/>
            <a:pathLst>
              <a:path w="5240741" h="204716">
                <a:moveTo>
                  <a:pt x="0" y="204716"/>
                </a:moveTo>
                <a:lnTo>
                  <a:pt x="3289111" y="204716"/>
                </a:lnTo>
                <a:lnTo>
                  <a:pt x="3439236" y="0"/>
                </a:lnTo>
                <a:lnTo>
                  <a:pt x="5240741" y="0"/>
                </a:lnTo>
              </a:path>
            </a:pathLst>
          </a:custGeom>
          <a:noFill/>
          <a:ln w="6350">
            <a:gradFill flip="none" rotWithShape="1">
              <a:gsLst>
                <a:gs pos="0">
                  <a:srgbClr val="084AAC"/>
                </a:gs>
                <a:gs pos="100000">
                  <a:schemeClr val="accent1">
                    <a:lumMod val="30000"/>
                    <a:lumOff val="70000"/>
                    <a:alpha val="0"/>
                  </a:schemeClr>
                </a:gs>
              </a:gsLst>
              <a:lin ang="0" scaled="1"/>
              <a:tileRect/>
            </a:gradFill>
            <a:headEnd type="oval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700"/>
          </a:p>
        </p:txBody>
      </p:sp>
      <p:sp>
        <p:nvSpPr>
          <p:cNvPr id="52" name="文本框 51"/>
          <p:cNvSpPr txBox="1"/>
          <p:nvPr/>
        </p:nvSpPr>
        <p:spPr>
          <a:xfrm>
            <a:off x="597295" y="5262245"/>
            <a:ext cx="4276154" cy="3590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30000"/>
              </a:lnSpc>
            </a:pPr>
            <a:r>
              <a:rPr lang="en-US" altLang="zh-CN" sz="1510" b="1" dirty="0">
                <a:solidFill>
                  <a:schemeClr val="accent1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+mn-ea"/>
              </a:rPr>
              <a:t>Description</a:t>
            </a:r>
            <a:endParaRPr lang="en-US" altLang="zh-CN" sz="1510" b="1" dirty="0">
              <a:solidFill>
                <a:schemeClr val="accent1">
                  <a:lumMod val="7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+mn-ea"/>
            </a:endParaRPr>
          </a:p>
        </p:txBody>
      </p:sp>
      <p:sp>
        <p:nvSpPr>
          <p:cNvPr id="53" name="任意多边形: 形状 30"/>
          <p:cNvSpPr/>
          <p:nvPr/>
        </p:nvSpPr>
        <p:spPr>
          <a:xfrm>
            <a:off x="509696" y="5428387"/>
            <a:ext cx="5480808" cy="193430"/>
          </a:xfrm>
          <a:custGeom>
            <a:avLst/>
            <a:gdLst>
              <a:gd name="csX0" fmla="*/ 0 w 5240741"/>
              <a:gd name="csY0" fmla="*/ 204716 h 204716"/>
              <a:gd name="csX1" fmla="*/ 3289111 w 5240741"/>
              <a:gd name="csY1" fmla="*/ 204716 h 204716"/>
              <a:gd name="csX2" fmla="*/ 3439236 w 5240741"/>
              <a:gd name="csY2" fmla="*/ 0 h 204716"/>
              <a:gd name="csX3" fmla="*/ 5240741 w 5240741"/>
              <a:gd name="csY3" fmla="*/ 0 h 204716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</a:cxnLst>
            <a:rect l="l" t="t" r="r" b="b"/>
            <a:pathLst>
              <a:path w="5240741" h="204716">
                <a:moveTo>
                  <a:pt x="0" y="204716"/>
                </a:moveTo>
                <a:lnTo>
                  <a:pt x="3289111" y="204716"/>
                </a:lnTo>
                <a:lnTo>
                  <a:pt x="3439236" y="0"/>
                </a:lnTo>
                <a:lnTo>
                  <a:pt x="5240741" y="0"/>
                </a:lnTo>
              </a:path>
            </a:pathLst>
          </a:custGeom>
          <a:noFill/>
          <a:ln w="6350">
            <a:gradFill flip="none" rotWithShape="1">
              <a:gsLst>
                <a:gs pos="0">
                  <a:srgbClr val="084AAC"/>
                </a:gs>
                <a:gs pos="100000">
                  <a:schemeClr val="accent1">
                    <a:lumMod val="30000"/>
                    <a:lumOff val="70000"/>
                    <a:alpha val="0"/>
                  </a:schemeClr>
                </a:gs>
              </a:gsLst>
              <a:lin ang="0" scaled="1"/>
              <a:tileRect/>
            </a:gradFill>
            <a:headEnd type="oval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700"/>
          </a:p>
        </p:txBody>
      </p:sp>
      <p:sp>
        <p:nvSpPr>
          <p:cNvPr id="54" name="文本框 53"/>
          <p:cNvSpPr txBox="1"/>
          <p:nvPr/>
        </p:nvSpPr>
        <p:spPr>
          <a:xfrm>
            <a:off x="587096" y="1986300"/>
            <a:ext cx="5182745" cy="1889428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169545" indent="-169545">
              <a:lnSpc>
                <a:spcPct val="130000"/>
              </a:lnSpc>
              <a:buClr>
                <a:srgbClr val="084AAC"/>
              </a:buClr>
              <a:buFont typeface="Arial" panose="020B0604020202020204" pitchFamily="34" charset="0"/>
              <a:buChar char="•"/>
            </a:pPr>
            <a:r>
              <a:rPr lang="en-US" altLang="zh-CN" sz="1135" dirty="0"/>
              <a:t>Precise tracking</a:t>
            </a:r>
            <a:endParaRPr lang="en-US" altLang="zh-CN" sz="1135" dirty="0"/>
          </a:p>
          <a:p>
            <a:pPr marL="169545" indent="-169545">
              <a:lnSpc>
                <a:spcPct val="130000"/>
              </a:lnSpc>
              <a:buClr>
                <a:srgbClr val="084AAC"/>
              </a:buClr>
              <a:buFont typeface="Arial" panose="020B0604020202020204" pitchFamily="34" charset="0"/>
              <a:buChar char="•"/>
            </a:pPr>
            <a:r>
              <a:rPr lang="en-US" altLang="zh-CN" sz="1135" dirty="0"/>
              <a:t>Ultra-wideband antenna</a:t>
            </a:r>
            <a:endParaRPr lang="en-US" altLang="zh-CN" sz="1135" dirty="0"/>
          </a:p>
          <a:p>
            <a:pPr marL="169545" indent="-169545">
              <a:lnSpc>
                <a:spcPct val="130000"/>
              </a:lnSpc>
              <a:buClr>
                <a:srgbClr val="084AAC"/>
              </a:buClr>
              <a:buFont typeface="Arial" panose="020B0604020202020204" pitchFamily="34" charset="0"/>
              <a:buChar char="•"/>
            </a:pPr>
            <a:r>
              <a:rPr lang="en-US" altLang="zh-CN" sz="1135" dirty="0"/>
              <a:t>High gain with dual circular polarization</a:t>
            </a:r>
            <a:endParaRPr lang="en-US" altLang="zh-CN" sz="1135" dirty="0"/>
          </a:p>
          <a:p>
            <a:pPr marL="169545" indent="-169545">
              <a:lnSpc>
                <a:spcPct val="130000"/>
              </a:lnSpc>
              <a:buClr>
                <a:srgbClr val="084AAC"/>
              </a:buClr>
              <a:buFont typeface="Arial" panose="020B0604020202020204" pitchFamily="34" charset="0"/>
              <a:buChar char="•"/>
            </a:pPr>
            <a:r>
              <a:rPr lang="en-US" altLang="zh-CN" sz="1135" dirty="0"/>
              <a:t>Modular design with high integration</a:t>
            </a:r>
            <a:endParaRPr lang="en-US" altLang="zh-CN" sz="1135" dirty="0"/>
          </a:p>
          <a:p>
            <a:pPr marL="169545" indent="-169545">
              <a:lnSpc>
                <a:spcPct val="130000"/>
              </a:lnSpc>
              <a:buClr>
                <a:srgbClr val="084AAC"/>
              </a:buClr>
              <a:buFont typeface="Arial" panose="020B0604020202020204" pitchFamily="34" charset="0"/>
              <a:buChar char="•"/>
            </a:pPr>
            <a:r>
              <a:rPr lang="en-US" altLang="zh-CN" sz="1135" dirty="0"/>
              <a:t>Light-weight </a:t>
            </a:r>
            <a:endParaRPr lang="en-US" altLang="zh-CN" sz="1135" dirty="0"/>
          </a:p>
          <a:p>
            <a:pPr marL="169545" indent="-169545">
              <a:lnSpc>
                <a:spcPct val="130000"/>
              </a:lnSpc>
              <a:buClr>
                <a:srgbClr val="084AAC"/>
              </a:buClr>
              <a:buFont typeface="Arial" panose="020B0604020202020204" pitchFamily="34" charset="0"/>
              <a:buChar char="•"/>
            </a:pPr>
            <a:r>
              <a:rPr lang="en-US" altLang="zh-CN" sz="1135" dirty="0"/>
              <a:t>High reliability with long service life</a:t>
            </a:r>
            <a:endParaRPr lang="en-US" altLang="zh-CN" sz="1135" dirty="0"/>
          </a:p>
          <a:p>
            <a:pPr marL="169545" indent="-169545">
              <a:lnSpc>
                <a:spcPct val="130000"/>
              </a:lnSpc>
              <a:buClr>
                <a:srgbClr val="084AAC"/>
              </a:buClr>
              <a:buFont typeface="Arial" panose="020B0604020202020204" pitchFamily="34" charset="0"/>
              <a:buChar char="•"/>
            </a:pPr>
            <a:r>
              <a:rPr lang="en-US" altLang="zh-CN" sz="1135" dirty="0"/>
              <a:t>Equipped with High-performance rotary joint</a:t>
            </a:r>
            <a:endParaRPr lang="en-US" altLang="zh-CN" sz="1135" dirty="0"/>
          </a:p>
          <a:p>
            <a:pPr marL="169545" indent="-169545">
              <a:lnSpc>
                <a:spcPct val="130000"/>
              </a:lnSpc>
              <a:buClr>
                <a:srgbClr val="084AAC"/>
              </a:buClr>
              <a:buFont typeface="Arial" panose="020B0604020202020204" pitchFamily="34" charset="0"/>
              <a:buChar char="•"/>
            </a:pPr>
            <a:r>
              <a:rPr lang="en-US" altLang="zh-CN" sz="1135" dirty="0"/>
              <a:t>Equipped with High-performance servo controller</a:t>
            </a:r>
            <a:endParaRPr lang="en-US" altLang="zh-CN" sz="1135" dirty="0"/>
          </a:p>
        </p:txBody>
      </p:sp>
      <p:sp>
        <p:nvSpPr>
          <p:cNvPr id="55" name="任意多边形: 形状 38"/>
          <p:cNvSpPr/>
          <p:nvPr/>
        </p:nvSpPr>
        <p:spPr>
          <a:xfrm>
            <a:off x="509696" y="1709382"/>
            <a:ext cx="5640540" cy="193198"/>
          </a:xfrm>
          <a:custGeom>
            <a:avLst/>
            <a:gdLst>
              <a:gd name="csX0" fmla="*/ 0 w 5240741"/>
              <a:gd name="csY0" fmla="*/ 204716 h 204716"/>
              <a:gd name="csX1" fmla="*/ 3289111 w 5240741"/>
              <a:gd name="csY1" fmla="*/ 204716 h 204716"/>
              <a:gd name="csX2" fmla="*/ 3439236 w 5240741"/>
              <a:gd name="csY2" fmla="*/ 0 h 204716"/>
              <a:gd name="csX3" fmla="*/ 5240741 w 5240741"/>
              <a:gd name="csY3" fmla="*/ 0 h 204716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</a:cxnLst>
            <a:rect l="l" t="t" r="r" b="b"/>
            <a:pathLst>
              <a:path w="5240741" h="204716">
                <a:moveTo>
                  <a:pt x="0" y="204716"/>
                </a:moveTo>
                <a:lnTo>
                  <a:pt x="3289111" y="204716"/>
                </a:lnTo>
                <a:lnTo>
                  <a:pt x="3439236" y="0"/>
                </a:lnTo>
                <a:lnTo>
                  <a:pt x="5240741" y="0"/>
                </a:lnTo>
              </a:path>
            </a:pathLst>
          </a:custGeom>
          <a:noFill/>
          <a:ln w="6350">
            <a:gradFill flip="none" rotWithShape="1">
              <a:gsLst>
                <a:gs pos="0">
                  <a:srgbClr val="084AAC"/>
                </a:gs>
                <a:gs pos="100000">
                  <a:schemeClr val="accent1">
                    <a:lumMod val="30000"/>
                    <a:lumOff val="70000"/>
                    <a:alpha val="0"/>
                  </a:schemeClr>
                </a:gs>
              </a:gsLst>
              <a:lin ang="0" scaled="1"/>
              <a:tileRect/>
            </a:gradFill>
            <a:headEnd type="oval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700"/>
          </a:p>
        </p:txBody>
      </p:sp>
      <p:sp>
        <p:nvSpPr>
          <p:cNvPr id="56" name="文本框 55"/>
          <p:cNvSpPr txBox="1"/>
          <p:nvPr/>
        </p:nvSpPr>
        <p:spPr>
          <a:xfrm>
            <a:off x="551820" y="4032740"/>
            <a:ext cx="3243189" cy="3590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30000"/>
              </a:lnSpc>
            </a:pPr>
            <a:r>
              <a:rPr lang="en-US" altLang="zh-CN" sz="1510" b="1" dirty="0">
                <a:solidFill>
                  <a:schemeClr val="accent1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+mn-ea"/>
              </a:rPr>
              <a:t>Applications</a:t>
            </a:r>
            <a:endParaRPr lang="en-US" altLang="zh-CN" sz="1510" b="1" dirty="0">
              <a:solidFill>
                <a:schemeClr val="accent1">
                  <a:lumMod val="7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+mn-ea"/>
            </a:endParaRPr>
          </a:p>
        </p:txBody>
      </p:sp>
      <p:sp>
        <p:nvSpPr>
          <p:cNvPr id="57" name="矩形 56"/>
          <p:cNvSpPr/>
          <p:nvPr/>
        </p:nvSpPr>
        <p:spPr>
          <a:xfrm>
            <a:off x="611551" y="4561084"/>
            <a:ext cx="1836919" cy="241389"/>
          </a:xfrm>
          <a:prstGeom prst="rect">
            <a:avLst/>
          </a:prstGeom>
          <a:solidFill>
            <a:schemeClr val="accent1">
              <a:lumMod val="20000"/>
              <a:lumOff val="80000"/>
              <a:alpha val="51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135" dirty="0">
                <a:solidFill>
                  <a:schemeClr val="tx1">
                    <a:lumMod val="85000"/>
                    <a:lumOff val="15000"/>
                  </a:schemeClr>
                </a:solidFill>
              </a:rPr>
              <a:t>Test &amp; Measurement</a:t>
            </a:r>
            <a:endParaRPr lang="zh-CN" altLang="en-US" sz="1135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8" name="矩形 57"/>
          <p:cNvSpPr/>
          <p:nvPr/>
        </p:nvSpPr>
        <p:spPr>
          <a:xfrm>
            <a:off x="2486709" y="4560803"/>
            <a:ext cx="777773" cy="241389"/>
          </a:xfrm>
          <a:prstGeom prst="rect">
            <a:avLst/>
          </a:prstGeom>
          <a:solidFill>
            <a:schemeClr val="accent1">
              <a:lumMod val="20000"/>
              <a:lumOff val="80000"/>
              <a:alpha val="51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135" dirty="0">
                <a:solidFill>
                  <a:schemeClr val="tx1">
                    <a:lumMod val="85000"/>
                    <a:lumOff val="15000"/>
                  </a:schemeClr>
                </a:solidFill>
              </a:rPr>
              <a:t>Radar</a:t>
            </a:r>
            <a:endParaRPr lang="en-US" altLang="zh-CN" sz="1135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9" name="矩形 58"/>
          <p:cNvSpPr/>
          <p:nvPr/>
        </p:nvSpPr>
        <p:spPr>
          <a:xfrm>
            <a:off x="3302719" y="4560803"/>
            <a:ext cx="1314501" cy="241389"/>
          </a:xfrm>
          <a:prstGeom prst="rect">
            <a:avLst/>
          </a:prstGeom>
          <a:solidFill>
            <a:schemeClr val="accent1">
              <a:lumMod val="20000"/>
              <a:lumOff val="80000"/>
              <a:alpha val="51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135" dirty="0">
                <a:solidFill>
                  <a:schemeClr val="tx1">
                    <a:lumMod val="85000"/>
                    <a:lumOff val="15000"/>
                  </a:schemeClr>
                </a:solidFill>
              </a:rPr>
              <a:t>Military and Space</a:t>
            </a:r>
            <a:endParaRPr lang="en-US" altLang="zh-CN" sz="1135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60" name="矩形 59"/>
          <p:cNvSpPr/>
          <p:nvPr/>
        </p:nvSpPr>
        <p:spPr>
          <a:xfrm>
            <a:off x="4655458" y="4560803"/>
            <a:ext cx="1314501" cy="241389"/>
          </a:xfrm>
          <a:prstGeom prst="rect">
            <a:avLst/>
          </a:prstGeom>
          <a:solidFill>
            <a:schemeClr val="accent1">
              <a:lumMod val="20000"/>
              <a:lumOff val="80000"/>
              <a:alpha val="51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135" dirty="0">
                <a:solidFill>
                  <a:schemeClr val="tx1">
                    <a:lumMod val="85000"/>
                    <a:lumOff val="15000"/>
                  </a:schemeClr>
                </a:solidFill>
              </a:rPr>
              <a:t>Satellite</a:t>
            </a:r>
            <a:endParaRPr lang="en-US" altLang="zh-CN" sz="1135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61" name="矩形 60"/>
          <p:cNvSpPr/>
          <p:nvPr/>
        </p:nvSpPr>
        <p:spPr>
          <a:xfrm>
            <a:off x="611552" y="4878076"/>
            <a:ext cx="2652929" cy="241389"/>
          </a:xfrm>
          <a:prstGeom prst="rect">
            <a:avLst/>
          </a:prstGeom>
          <a:solidFill>
            <a:schemeClr val="accent1">
              <a:lumMod val="20000"/>
              <a:lumOff val="80000"/>
              <a:alpha val="51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135" dirty="0">
                <a:solidFill>
                  <a:schemeClr val="tx1">
                    <a:lumMod val="85000"/>
                    <a:lumOff val="15000"/>
                  </a:schemeClr>
                </a:solidFill>
              </a:rPr>
              <a:t>Microwave Radio Systems</a:t>
            </a:r>
            <a:endParaRPr lang="zh-CN" altLang="en-US" sz="1135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62" name="矩形 61"/>
          <p:cNvSpPr/>
          <p:nvPr/>
        </p:nvSpPr>
        <p:spPr>
          <a:xfrm>
            <a:off x="3302719" y="4878076"/>
            <a:ext cx="2667241" cy="241389"/>
          </a:xfrm>
          <a:prstGeom prst="rect">
            <a:avLst/>
          </a:prstGeom>
          <a:solidFill>
            <a:schemeClr val="accent1">
              <a:lumMod val="20000"/>
              <a:lumOff val="80000"/>
              <a:alpha val="51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135" dirty="0">
                <a:solidFill>
                  <a:schemeClr val="tx1">
                    <a:lumMod val="85000"/>
                    <a:lumOff val="15000"/>
                  </a:schemeClr>
                </a:solidFill>
              </a:rPr>
              <a:t>Communication Systems</a:t>
            </a:r>
            <a:endParaRPr lang="en-US" altLang="zh-CN" sz="1135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63" name="文本框 62"/>
          <p:cNvSpPr txBox="1"/>
          <p:nvPr/>
        </p:nvSpPr>
        <p:spPr>
          <a:xfrm>
            <a:off x="611696" y="5667620"/>
            <a:ext cx="5358263" cy="2679571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>
              <a:lnSpc>
                <a:spcPct val="130000"/>
              </a:lnSpc>
              <a:spcAft>
                <a:spcPts val="600"/>
              </a:spcAft>
            </a:pPr>
            <a:r>
              <a:rPr lang="en-US" altLang="zh-CN" sz="1135" dirty="0"/>
              <a:t>The Inter-Satellite and Ground Communication Reflector Antenna (ISGC-RA) operates in the QV band and provides the functions of inter-satellite communication beam </a:t>
            </a:r>
            <a:r>
              <a:rPr lang="en-US" altLang="zh-CN" sz="1135" dirty="0" err="1"/>
              <a:t>transceiving</a:t>
            </a:r>
            <a:r>
              <a:rPr lang="en-US" altLang="zh-CN" sz="1135" dirty="0"/>
              <a:t>, satellite-ground communication beam </a:t>
            </a:r>
            <a:r>
              <a:rPr lang="en-US" altLang="zh-CN" sz="1135" dirty="0" err="1"/>
              <a:t>transceiving</a:t>
            </a:r>
            <a:r>
              <a:rPr lang="en-US" altLang="zh-CN" sz="1135" dirty="0"/>
              <a:t>, and mechanical rotation of the antenna.</a:t>
            </a:r>
            <a:endParaRPr lang="en-US" altLang="zh-CN" sz="1135" dirty="0"/>
          </a:p>
          <a:p>
            <a:pPr>
              <a:lnSpc>
                <a:spcPct val="130000"/>
              </a:lnSpc>
              <a:spcAft>
                <a:spcPts val="600"/>
              </a:spcAft>
            </a:pPr>
            <a:r>
              <a:rPr lang="en-US" altLang="zh-CN" sz="1135" dirty="0"/>
              <a:t>The main tasks of the antenna assembly are as follows: After the satellite is successfully inserted into orbit, the antenna is released and deployed to the initial operating position via the hold-down and release mechanism (HDRM) in accordance with the satellite system requirements.The controller receives control commands such as pointing angles, drives the antenna to perform two-degree-of-freedom motion, and completes pointing and tracking tasks toward the designated area.In calibration mode, it can perform tracking scanning based on the feedback energy signals.</a:t>
            </a:r>
            <a:endParaRPr lang="en-US" altLang="zh-CN" sz="1135" dirty="0"/>
          </a:p>
        </p:txBody>
      </p:sp>
      <p:pic>
        <p:nvPicPr>
          <p:cNvPr id="64" name="图片 63" descr="微信图片_20260410203407_650_14"/>
          <p:cNvPicPr>
            <a:picLocks noChangeAspect="1"/>
          </p:cNvPicPr>
          <p:nvPr/>
        </p:nvPicPr>
        <p:blipFill>
          <a:blip r:embed="rId1"/>
          <a:srcRect l="11899" b="-2056"/>
          <a:stretch>
            <a:fillRect/>
          </a:stretch>
        </p:blipFill>
        <p:spPr>
          <a:xfrm>
            <a:off x="5188787" y="335927"/>
            <a:ext cx="1223387" cy="737992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2911289" y="214160"/>
            <a:ext cx="2766158" cy="980643"/>
            <a:chOff x="-5644751" y="2279090"/>
            <a:chExt cx="2927548" cy="1037859"/>
          </a:xfrm>
        </p:grpSpPr>
        <p:sp>
          <p:nvSpPr>
            <p:cNvPr id="4" name="文本框 3"/>
            <p:cNvSpPr txBox="1"/>
            <p:nvPr/>
          </p:nvSpPr>
          <p:spPr>
            <a:xfrm>
              <a:off x="-5644751" y="2279090"/>
              <a:ext cx="2632860" cy="53230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>
                <a:lnSpc>
                  <a:spcPct val="150000"/>
                </a:lnSpc>
                <a:buClrTx/>
                <a:buSzTx/>
                <a:buFontTx/>
              </a:pPr>
              <a:r>
                <a:rPr lang="en-US" altLang="zh-CN" sz="945" b="1" dirty="0">
                  <a:solidFill>
                    <a:schemeClr val="accent1">
                      <a:lumMod val="7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QV Band Reflector Antenna</a:t>
              </a:r>
              <a:endParaRPr lang="en-US" altLang="zh-CN" sz="945" b="1" dirty="0">
                <a:solidFill>
                  <a:schemeClr val="accent1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 algn="l">
                <a:lnSpc>
                  <a:spcPct val="150000"/>
                </a:lnSpc>
                <a:buClrTx/>
                <a:buSzTx/>
                <a:buFontTx/>
              </a:pPr>
              <a:r>
                <a:rPr lang="en-US" altLang="zh-CN" sz="945" b="1" dirty="0">
                  <a:solidFill>
                    <a:schemeClr val="accent1">
                      <a:lumMod val="7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JL2.941.0019  </a:t>
              </a:r>
              <a:endParaRPr lang="en-US" altLang="zh-CN" sz="945" b="1" dirty="0">
                <a:solidFill>
                  <a:schemeClr val="accent1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6" name="文本框 5"/>
            <p:cNvSpPr txBox="1"/>
            <p:nvPr/>
          </p:nvSpPr>
          <p:spPr>
            <a:xfrm>
              <a:off x="-5644008" y="3080792"/>
              <a:ext cx="2926805" cy="23615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850" dirty="0">
                  <a:solidFill>
                    <a:schemeClr val="accent1">
                      <a:lumMod val="75000"/>
                    </a:schemeClr>
                  </a:solidFill>
                  <a:latin typeface="Arial" panose="020B0604020202020204" pitchFamily="34" charset="0"/>
                  <a:ea typeface="ADLaM Display" panose="02010000000000000000" pitchFamily="2" charset="0"/>
                  <a:cs typeface="Arial" panose="020B0604020202020204" pitchFamily="34" charset="0"/>
                </a:rPr>
                <a:t>ISGC-Reflector Antenna </a:t>
              </a:r>
              <a:r>
                <a:rPr lang="en-US" altLang="zh-CN" sz="850" dirty="0">
                  <a:solidFill>
                    <a:schemeClr val="accent1">
                      <a:lumMod val="75000"/>
                    </a:schemeClr>
                  </a:solidFill>
                  <a:latin typeface="Arial" panose="020B0604020202020204" pitchFamily="34" charset="0"/>
                  <a:ea typeface="ADLaM Display" panose="02010000000000000000" pitchFamily="2" charset="0"/>
                  <a:cs typeface="Arial" panose="020B0604020202020204" pitchFamily="34" charset="0"/>
                  <a:sym typeface="+mn-ea"/>
                </a:rPr>
                <a:t>Technical Data Sheet</a:t>
              </a:r>
              <a:endParaRPr lang="en-US" altLang="zh-CN" sz="85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ADLaM Display" panose="02010000000000000000" pitchFamily="2" charset="0"/>
                <a:cs typeface="Arial" panose="020B0604020202020204" pitchFamily="34" charset="0"/>
              </a:endParaRPr>
            </a:p>
          </p:txBody>
        </p:sp>
        <p:cxnSp>
          <p:nvCxnSpPr>
            <p:cNvPr id="8" name="直接连接符 7"/>
            <p:cNvCxnSpPr/>
            <p:nvPr/>
          </p:nvCxnSpPr>
          <p:spPr>
            <a:xfrm>
              <a:off x="-5539654" y="3015440"/>
              <a:ext cx="2520280" cy="0"/>
            </a:xfrm>
            <a:prstGeom prst="line">
              <a:avLst/>
            </a:prstGeom>
            <a:ln w="6350">
              <a:gradFill flip="none" rotWithShape="1">
                <a:gsLst>
                  <a:gs pos="0">
                    <a:schemeClr val="accent1">
                      <a:lumMod val="5000"/>
                      <a:lumOff val="95000"/>
                      <a:alpha val="0"/>
                    </a:schemeClr>
                  </a:gs>
                  <a:gs pos="100000">
                    <a:schemeClr val="accent1">
                      <a:lumMod val="30000"/>
                      <a:lumOff val="70000"/>
                    </a:schemeClr>
                  </a:gs>
                </a:gsLst>
                <a:lin ang="1080000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0" name="图片 9" descr="微信图片_20260410203407_650_14"/>
          <p:cNvPicPr>
            <a:picLocks noChangeAspect="1"/>
          </p:cNvPicPr>
          <p:nvPr/>
        </p:nvPicPr>
        <p:blipFill>
          <a:blip r:embed="rId1"/>
          <a:srcRect l="11899" b="-2056"/>
          <a:stretch>
            <a:fillRect/>
          </a:stretch>
        </p:blipFill>
        <p:spPr>
          <a:xfrm>
            <a:off x="5188787" y="335927"/>
            <a:ext cx="1223387" cy="737992"/>
          </a:xfrm>
          <a:prstGeom prst="rect">
            <a:avLst/>
          </a:prstGeom>
        </p:spPr>
      </p:pic>
      <p:sp>
        <p:nvSpPr>
          <p:cNvPr id="14" name="文本框 13"/>
          <p:cNvSpPr txBox="1"/>
          <p:nvPr/>
        </p:nvSpPr>
        <p:spPr>
          <a:xfrm>
            <a:off x="513115" y="3234070"/>
            <a:ext cx="3243189" cy="3590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30000"/>
              </a:lnSpc>
            </a:pPr>
            <a:r>
              <a:rPr lang="en-US" altLang="zh-CN" sz="1510" b="1" dirty="0">
                <a:solidFill>
                  <a:schemeClr val="accent1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+mn-ea"/>
              </a:rPr>
              <a:t>Overall Performance</a:t>
            </a:r>
            <a:endParaRPr lang="en-US" altLang="zh-CN" sz="1510" b="1" dirty="0">
              <a:solidFill>
                <a:schemeClr val="accent1">
                  <a:lumMod val="7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+mn-ea"/>
            </a:endParaRPr>
          </a:p>
        </p:txBody>
      </p:sp>
      <p:sp>
        <p:nvSpPr>
          <p:cNvPr id="18" name="任意多边形: 形状 17"/>
          <p:cNvSpPr/>
          <p:nvPr/>
        </p:nvSpPr>
        <p:spPr>
          <a:xfrm>
            <a:off x="511048" y="3401117"/>
            <a:ext cx="5480808" cy="193430"/>
          </a:xfrm>
          <a:custGeom>
            <a:avLst/>
            <a:gdLst>
              <a:gd name="csX0" fmla="*/ 0 w 5240741"/>
              <a:gd name="csY0" fmla="*/ 204716 h 204716"/>
              <a:gd name="csX1" fmla="*/ 3289111 w 5240741"/>
              <a:gd name="csY1" fmla="*/ 204716 h 204716"/>
              <a:gd name="csX2" fmla="*/ 3439236 w 5240741"/>
              <a:gd name="csY2" fmla="*/ 0 h 204716"/>
              <a:gd name="csX3" fmla="*/ 5240741 w 5240741"/>
              <a:gd name="csY3" fmla="*/ 0 h 204716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</a:cxnLst>
            <a:rect l="l" t="t" r="r" b="b"/>
            <a:pathLst>
              <a:path w="5240741" h="204716">
                <a:moveTo>
                  <a:pt x="0" y="204716"/>
                </a:moveTo>
                <a:lnTo>
                  <a:pt x="3289111" y="204716"/>
                </a:lnTo>
                <a:lnTo>
                  <a:pt x="3439236" y="0"/>
                </a:lnTo>
                <a:lnTo>
                  <a:pt x="5240741" y="0"/>
                </a:lnTo>
              </a:path>
            </a:pathLst>
          </a:custGeom>
          <a:noFill/>
          <a:ln w="6350">
            <a:gradFill flip="none" rotWithShape="1">
              <a:gsLst>
                <a:gs pos="0">
                  <a:srgbClr val="084AAC"/>
                </a:gs>
                <a:gs pos="100000">
                  <a:schemeClr val="accent1">
                    <a:lumMod val="30000"/>
                    <a:lumOff val="70000"/>
                    <a:alpha val="0"/>
                  </a:schemeClr>
                </a:gs>
              </a:gsLst>
              <a:lin ang="0" scaled="1"/>
              <a:tileRect/>
            </a:gradFill>
            <a:headEnd type="oval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700"/>
          </a:p>
        </p:txBody>
      </p:sp>
      <p:sp>
        <p:nvSpPr>
          <p:cNvPr id="22" name="文本框 21"/>
          <p:cNvSpPr txBox="1"/>
          <p:nvPr/>
        </p:nvSpPr>
        <p:spPr>
          <a:xfrm>
            <a:off x="513715" y="1534091"/>
            <a:ext cx="3243189" cy="3590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30000"/>
              </a:lnSpc>
            </a:pPr>
            <a:r>
              <a:rPr lang="en-US" altLang="zh-CN" sz="1510" b="1" dirty="0">
                <a:solidFill>
                  <a:schemeClr val="accent1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+mn-ea"/>
              </a:rPr>
              <a:t>Function</a:t>
            </a:r>
            <a:endParaRPr lang="en-US" altLang="zh-CN" sz="1510" b="1" dirty="0">
              <a:solidFill>
                <a:schemeClr val="accent1">
                  <a:lumMod val="7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+mn-ea"/>
            </a:endParaRPr>
          </a:p>
        </p:txBody>
      </p:sp>
      <p:sp>
        <p:nvSpPr>
          <p:cNvPr id="26" name="任意多边形: 形状 25"/>
          <p:cNvSpPr/>
          <p:nvPr/>
        </p:nvSpPr>
        <p:spPr>
          <a:xfrm>
            <a:off x="511048" y="1700187"/>
            <a:ext cx="5480808" cy="193430"/>
          </a:xfrm>
          <a:custGeom>
            <a:avLst/>
            <a:gdLst>
              <a:gd name="csX0" fmla="*/ 0 w 5240741"/>
              <a:gd name="csY0" fmla="*/ 204716 h 204716"/>
              <a:gd name="csX1" fmla="*/ 3289111 w 5240741"/>
              <a:gd name="csY1" fmla="*/ 204716 h 204716"/>
              <a:gd name="csX2" fmla="*/ 3439236 w 5240741"/>
              <a:gd name="csY2" fmla="*/ 0 h 204716"/>
              <a:gd name="csX3" fmla="*/ 5240741 w 5240741"/>
              <a:gd name="csY3" fmla="*/ 0 h 204716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</a:cxnLst>
            <a:rect l="l" t="t" r="r" b="b"/>
            <a:pathLst>
              <a:path w="5240741" h="204716">
                <a:moveTo>
                  <a:pt x="0" y="204716"/>
                </a:moveTo>
                <a:lnTo>
                  <a:pt x="3289111" y="204716"/>
                </a:lnTo>
                <a:lnTo>
                  <a:pt x="3439236" y="0"/>
                </a:lnTo>
                <a:lnTo>
                  <a:pt x="5240741" y="0"/>
                </a:lnTo>
              </a:path>
            </a:pathLst>
          </a:custGeom>
          <a:noFill/>
          <a:ln w="6350">
            <a:gradFill flip="none" rotWithShape="1">
              <a:gsLst>
                <a:gs pos="0">
                  <a:srgbClr val="084AAC"/>
                </a:gs>
                <a:gs pos="100000">
                  <a:schemeClr val="accent1">
                    <a:lumMod val="30000"/>
                    <a:lumOff val="70000"/>
                    <a:alpha val="0"/>
                  </a:schemeClr>
                </a:gs>
              </a:gsLst>
              <a:lin ang="0" scaled="1"/>
              <a:tileRect/>
            </a:gradFill>
            <a:headEnd type="oval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700"/>
          </a:p>
        </p:txBody>
      </p:sp>
      <p:sp>
        <p:nvSpPr>
          <p:cNvPr id="30" name="文本框 29"/>
          <p:cNvSpPr txBox="1"/>
          <p:nvPr/>
        </p:nvSpPr>
        <p:spPr>
          <a:xfrm>
            <a:off x="548991" y="1954604"/>
            <a:ext cx="5480941" cy="1266586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marL="169545" indent="-169545">
              <a:lnSpc>
                <a:spcPct val="130000"/>
              </a:lnSpc>
              <a:buClr>
                <a:srgbClr val="084AAC"/>
              </a:buClr>
              <a:buFont typeface="Arial" panose="020B0604020202020204" pitchFamily="34" charset="0"/>
              <a:buChar char="•"/>
            </a:pPr>
            <a:r>
              <a:rPr lang="en-US" altLang="zh-CN" sz="1135" dirty="0"/>
              <a:t>Normal Operation Mode</a:t>
            </a:r>
            <a:endParaRPr lang="en-US" altLang="zh-CN" sz="1135" dirty="0"/>
          </a:p>
          <a:p>
            <a:pPr marL="169545" indent="-169545">
              <a:lnSpc>
                <a:spcPct val="130000"/>
              </a:lnSpc>
              <a:buClr>
                <a:srgbClr val="084AAC"/>
              </a:buClr>
              <a:buFont typeface="Arial" panose="020B0604020202020204" pitchFamily="34" charset="0"/>
              <a:buChar char="•"/>
            </a:pPr>
            <a:r>
              <a:rPr lang="en-US" altLang="zh-CN" sz="1135" dirty="0">
                <a:sym typeface="+mn-ea"/>
              </a:rPr>
              <a:t>Self-Test Mode </a:t>
            </a:r>
            <a:endParaRPr lang="en-US" altLang="zh-CN" sz="1135" dirty="0"/>
          </a:p>
          <a:p>
            <a:pPr marL="169545" indent="-169545">
              <a:lnSpc>
                <a:spcPct val="130000"/>
              </a:lnSpc>
              <a:buClr>
                <a:srgbClr val="084AAC"/>
              </a:buClr>
              <a:buFont typeface="Arial" panose="020B0604020202020204" pitchFamily="34" charset="0"/>
              <a:buChar char="•"/>
            </a:pPr>
            <a:r>
              <a:rPr lang="en-US" altLang="zh-CN" sz="1135" dirty="0"/>
              <a:t>Maintenance Mode </a:t>
            </a:r>
            <a:endParaRPr lang="en-US" altLang="zh-CN" sz="1135" dirty="0"/>
          </a:p>
          <a:p>
            <a:pPr marL="169545" indent="-169545">
              <a:lnSpc>
                <a:spcPct val="130000"/>
              </a:lnSpc>
              <a:buClr>
                <a:srgbClr val="084AAC"/>
              </a:buClr>
              <a:buFont typeface="Arial" panose="020B0604020202020204" pitchFamily="34" charset="0"/>
              <a:buChar char="•"/>
            </a:pPr>
            <a:r>
              <a:rPr lang="en-US" altLang="zh-CN" sz="1135" dirty="0"/>
              <a:t>Calibration Mode</a:t>
            </a:r>
            <a:endParaRPr lang="en-US" altLang="zh-CN" sz="1135" dirty="0"/>
          </a:p>
        </p:txBody>
      </p:sp>
      <p:graphicFrame>
        <p:nvGraphicFramePr>
          <p:cNvPr id="34" name="表格 33"/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622190" y="3731596"/>
          <a:ext cx="5407742" cy="1876842"/>
        </p:xfrm>
        <a:graphic>
          <a:graphicData uri="http://schemas.openxmlformats.org/drawingml/2006/table">
            <a:tbl>
              <a:tblPr>
                <a:tableStyleId>{7DF18680-E054-41AD-8BC1-D1AEF772440D}</a:tableStyleId>
              </a:tblPr>
              <a:tblGrid>
                <a:gridCol w="2123107"/>
                <a:gridCol w="3284635"/>
              </a:tblGrid>
              <a:tr h="35701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CN" sz="1050" kern="100" dirty="0">
                          <a:solidFill>
                            <a:schemeClr val="bg1"/>
                          </a:solidFill>
                        </a:rPr>
                        <a:t>Item</a:t>
                      </a:r>
                      <a:endParaRPr lang="en-US" altLang="zh-CN" sz="1050" kern="100" dirty="0">
                        <a:solidFill>
                          <a:schemeClr val="bg1"/>
                        </a:solidFill>
                      </a:endParaRPr>
                    </a:p>
                  </a:txBody>
                  <a:tcPr marL="46511" marR="46511" marT="0" marB="0" anchor="ctr"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CN" sz="1050" kern="100" dirty="0">
                          <a:solidFill>
                            <a:schemeClr val="bg1"/>
                          </a:solidFill>
                        </a:rPr>
                        <a:t>Specification</a:t>
                      </a:r>
                      <a:endParaRPr lang="en-US" altLang="zh-CN" sz="1050" kern="100" dirty="0">
                        <a:solidFill>
                          <a:schemeClr val="bg1"/>
                        </a:solidFill>
                      </a:endParaRPr>
                    </a:p>
                  </a:txBody>
                  <a:tcPr marL="46511" marR="46511" marT="0" marB="0" anchor="ctr">
                    <a:solidFill>
                      <a:schemeClr val="accent2">
                        <a:lumMod val="75000"/>
                      </a:schemeClr>
                    </a:solidFill>
                  </a:tcPr>
                </a:tc>
              </a:tr>
              <a:tr h="424006">
                <a:tc>
                  <a:txBody>
                    <a:bodyPr/>
                    <a:lstStyle/>
                    <a:p>
                      <a:pPr marL="0" algn="ctr">
                        <a:spcAft>
                          <a:spcPts val="0"/>
                        </a:spcAft>
                        <a:buClrTx/>
                        <a:buSzTx/>
                        <a:buFontTx/>
                      </a:pPr>
                      <a:r>
                        <a:rPr lang="en-US" altLang="zh-CN" sz="1000" kern="100" dirty="0"/>
                        <a:t>Total Irradiation Dose</a:t>
                      </a:r>
                      <a:endParaRPr lang="en-US" altLang="zh-CN" sz="1000" kern="100" dirty="0"/>
                    </a:p>
                  </a:txBody>
                  <a:tcPr marL="71999" marR="71999" marT="71999" marB="71999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>
                        <a:spcAft>
                          <a:spcPts val="0"/>
                        </a:spcAft>
                        <a:buClrTx/>
                        <a:buSzTx/>
                        <a:buFontTx/>
                      </a:pPr>
                      <a:r>
                        <a:rPr lang="en-US" altLang="zh-CN" sz="1000" kern="100" dirty="0"/>
                        <a:t>The total dose under 3mm equivalent aluminum shielding for the entire star is approximately 43 KRad（Si）</a:t>
                      </a:r>
                      <a:endParaRPr lang="en-US" altLang="zh-CN" sz="1000" kern="100" dirty="0"/>
                    </a:p>
                  </a:txBody>
                  <a:tcPr marL="71999" marR="71999" marT="71999" marB="71999" anchor="ctr">
                    <a:solidFill>
                      <a:schemeClr val="bg1"/>
                    </a:solidFill>
                  </a:tcPr>
                </a:tc>
              </a:tr>
              <a:tr h="357011">
                <a:tc>
                  <a:txBody>
                    <a:bodyPr/>
                    <a:lstStyle/>
                    <a:p>
                      <a:pPr marL="0" algn="ctr">
                        <a:spcAft>
                          <a:spcPts val="0"/>
                        </a:spcAft>
                        <a:buClrTx/>
                        <a:buSzTx/>
                        <a:buFontTx/>
                      </a:pPr>
                      <a:r>
                        <a:rPr lang="en-US" altLang="zh-CN" sz="1000" kern="100" dirty="0"/>
                        <a:t>Lifetime</a:t>
                      </a:r>
                      <a:endParaRPr lang="en-US" altLang="zh-CN" sz="1000" kern="100" dirty="0"/>
                    </a:p>
                  </a:txBody>
                  <a:tcPr marL="71999" marR="71999" marT="71999" marB="71999" anchor="ctr"/>
                </a:tc>
                <a:tc>
                  <a:txBody>
                    <a:bodyPr/>
                    <a:lstStyle/>
                    <a:p>
                      <a:pPr marL="0" algn="ctr">
                        <a:spcAft>
                          <a:spcPts val="0"/>
                        </a:spcAft>
                        <a:buClrTx/>
                        <a:buSzTx/>
                        <a:buFontTx/>
                      </a:pPr>
                      <a:r>
                        <a:rPr lang="en-US" altLang="zh-CN" sz="1000" kern="100" dirty="0"/>
                        <a:t>7 years</a:t>
                      </a:r>
                      <a:endParaRPr lang="en-US" altLang="zh-CN" sz="1000" kern="100" dirty="0"/>
                    </a:p>
                  </a:txBody>
                  <a:tcPr marL="71999" marR="71999" marT="71999" marB="71999" anchor="ctr"/>
                </a:tc>
              </a:tr>
              <a:tr h="357011">
                <a:tc>
                  <a:txBody>
                    <a:bodyPr/>
                    <a:lstStyle/>
                    <a:p>
                      <a:pPr marL="0" algn="ctr"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US" altLang="zh-CN" sz="1000" kern="100" dirty="0"/>
                        <a:t>Reliability</a:t>
                      </a:r>
                      <a:endParaRPr lang="en-US" altLang="zh-CN" sz="1000" kern="100" dirty="0"/>
                    </a:p>
                  </a:txBody>
                  <a:tcPr marL="71999" marR="71999" marT="71999" marB="71999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US" altLang="zh-CN" sz="1000" kern="100" dirty="0"/>
                        <a:t>&gt; 0.89</a:t>
                      </a:r>
                      <a:endParaRPr lang="en-US" altLang="zh-CN" sz="1000" kern="100" dirty="0"/>
                    </a:p>
                  </a:txBody>
                  <a:tcPr marL="71999" marR="71999" marT="71999" marB="71999" anchor="ctr">
                    <a:solidFill>
                      <a:schemeClr val="bg1"/>
                    </a:solidFill>
                  </a:tcPr>
                </a:tc>
              </a:tr>
              <a:tr h="357011">
                <a:tc>
                  <a:txBody>
                    <a:bodyPr/>
                    <a:lstStyle/>
                    <a:p>
                      <a:pPr marL="0" algn="ctr"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US" altLang="zh-CN" sz="1000" kern="100" dirty="0"/>
                        <a:t>Number of Power On/Off Cycles</a:t>
                      </a:r>
                      <a:endParaRPr lang="en-US" altLang="zh-CN" sz="1000" kern="100" dirty="0"/>
                    </a:p>
                  </a:txBody>
                  <a:tcPr marL="71999" marR="71999" marT="71999" marB="71999" anchor="ctr"/>
                </a:tc>
                <a:tc>
                  <a:txBody>
                    <a:bodyPr/>
                    <a:lstStyle/>
                    <a:p>
                      <a:pPr marL="0" algn="ctr"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US" altLang="zh-CN" sz="1000" kern="100" dirty="0"/>
                        <a:t>≥ 70000 times</a:t>
                      </a:r>
                      <a:endParaRPr lang="en-US" altLang="zh-CN" sz="1000" kern="100" dirty="0"/>
                    </a:p>
                  </a:txBody>
                  <a:tcPr marL="71999" marR="71999" marT="71999" marB="71999" anchor="ctr"/>
                </a:tc>
              </a:tr>
            </a:tbl>
          </a:graphicData>
        </a:graphic>
      </p:graphicFrame>
      <p:sp>
        <p:nvSpPr>
          <p:cNvPr id="39" name="文本框 38"/>
          <p:cNvSpPr txBox="1"/>
          <p:nvPr/>
        </p:nvSpPr>
        <p:spPr>
          <a:xfrm>
            <a:off x="548991" y="5961654"/>
            <a:ext cx="4276154" cy="3257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30000"/>
              </a:lnSpc>
            </a:pPr>
            <a:r>
              <a:rPr lang="en-US" altLang="zh-CN" sz="1325" b="1" dirty="0">
                <a:solidFill>
                  <a:schemeClr val="accent1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+mn-ea"/>
              </a:rPr>
              <a:t>Downlink And Uplink Performance</a:t>
            </a:r>
            <a:endParaRPr lang="en-US" altLang="zh-CN" sz="1325" b="1" dirty="0">
              <a:solidFill>
                <a:schemeClr val="accent1">
                  <a:lumMod val="7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+mn-ea"/>
            </a:endParaRPr>
          </a:p>
        </p:txBody>
      </p:sp>
      <p:sp>
        <p:nvSpPr>
          <p:cNvPr id="65" name="任意多边形: 形状 30"/>
          <p:cNvSpPr/>
          <p:nvPr/>
        </p:nvSpPr>
        <p:spPr>
          <a:xfrm>
            <a:off x="511048" y="6108468"/>
            <a:ext cx="5480808" cy="193430"/>
          </a:xfrm>
          <a:custGeom>
            <a:avLst/>
            <a:gdLst>
              <a:gd name="csX0" fmla="*/ 0 w 5240741"/>
              <a:gd name="csY0" fmla="*/ 204716 h 204716"/>
              <a:gd name="csX1" fmla="*/ 3289111 w 5240741"/>
              <a:gd name="csY1" fmla="*/ 204716 h 204716"/>
              <a:gd name="csX2" fmla="*/ 3439236 w 5240741"/>
              <a:gd name="csY2" fmla="*/ 0 h 204716"/>
              <a:gd name="csX3" fmla="*/ 5240741 w 5240741"/>
              <a:gd name="csY3" fmla="*/ 0 h 204716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</a:cxnLst>
            <a:rect l="l" t="t" r="r" b="b"/>
            <a:pathLst>
              <a:path w="5240741" h="204716">
                <a:moveTo>
                  <a:pt x="0" y="204716"/>
                </a:moveTo>
                <a:lnTo>
                  <a:pt x="3289111" y="204716"/>
                </a:lnTo>
                <a:lnTo>
                  <a:pt x="3439236" y="0"/>
                </a:lnTo>
                <a:lnTo>
                  <a:pt x="5240741" y="0"/>
                </a:lnTo>
              </a:path>
            </a:pathLst>
          </a:custGeom>
          <a:noFill/>
          <a:ln w="6350">
            <a:gradFill flip="none" rotWithShape="1">
              <a:gsLst>
                <a:gs pos="0">
                  <a:srgbClr val="084AAC"/>
                </a:gs>
                <a:gs pos="100000">
                  <a:schemeClr val="accent1">
                    <a:lumMod val="30000"/>
                    <a:lumOff val="70000"/>
                    <a:alpha val="0"/>
                  </a:schemeClr>
                </a:gs>
              </a:gsLst>
              <a:lin ang="0" scaled="1"/>
              <a:tileRect/>
            </a:gradFill>
            <a:headEnd type="oval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700"/>
          </a:p>
        </p:txBody>
      </p:sp>
      <p:graphicFrame>
        <p:nvGraphicFramePr>
          <p:cNvPr id="69" name="表格 68"/>
          <p:cNvGraphicFramePr>
            <a:graphicFrameLocks noGrp="1"/>
          </p:cNvGraphicFramePr>
          <p:nvPr/>
        </p:nvGraphicFramePr>
        <p:xfrm>
          <a:off x="622190" y="6448712"/>
          <a:ext cx="5407742" cy="1876840"/>
        </p:xfrm>
        <a:graphic>
          <a:graphicData uri="http://schemas.openxmlformats.org/drawingml/2006/table">
            <a:tbl>
              <a:tblPr>
                <a:tableStyleId>{7DF18680-E054-41AD-8BC1-D1AEF772440D}</a:tableStyleId>
              </a:tblPr>
              <a:tblGrid>
                <a:gridCol w="2389101"/>
                <a:gridCol w="3018641"/>
              </a:tblGrid>
              <a:tr h="37536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CN" sz="1050" kern="100" dirty="0">
                          <a:solidFill>
                            <a:schemeClr val="bg1"/>
                          </a:solidFill>
                        </a:rPr>
                        <a:t>Item</a:t>
                      </a:r>
                      <a:endParaRPr lang="en-US" altLang="zh-CN" sz="1050" kern="100" dirty="0">
                        <a:solidFill>
                          <a:schemeClr val="bg1"/>
                        </a:solidFill>
                      </a:endParaRPr>
                    </a:p>
                  </a:txBody>
                  <a:tcPr marL="46511" marR="46511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CN" sz="1050" kern="100" dirty="0">
                          <a:solidFill>
                            <a:schemeClr val="bg1"/>
                          </a:solidFill>
                        </a:rPr>
                        <a:t>Specification</a:t>
                      </a:r>
                      <a:endParaRPr lang="en-US" altLang="zh-CN" sz="1050" kern="100" dirty="0">
                        <a:solidFill>
                          <a:schemeClr val="bg1"/>
                        </a:solidFill>
                      </a:endParaRPr>
                    </a:p>
                  </a:txBody>
                  <a:tcPr marL="46511" marR="46511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</a:tr>
              <a:tr h="375368">
                <a:tc>
                  <a:txBody>
                    <a:bodyPr/>
                    <a:lstStyle/>
                    <a:p>
                      <a:pPr marL="0" algn="ctr">
                        <a:spcAft>
                          <a:spcPts val="0"/>
                        </a:spcAft>
                        <a:buClrTx/>
                        <a:buSzTx/>
                        <a:buFontTx/>
                      </a:pPr>
                      <a:r>
                        <a:rPr lang="en-US" altLang="zh-CN" sz="1000" kern="100" dirty="0"/>
                        <a:t>Operating Frequency</a:t>
                      </a:r>
                      <a:endParaRPr lang="en-US" altLang="zh-CN" sz="1000" kern="100" dirty="0"/>
                    </a:p>
                  </a:txBody>
                  <a:tcPr marL="71999" marR="71999" marT="71999" marB="71999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>
                        <a:spcAft>
                          <a:spcPts val="0"/>
                        </a:spcAft>
                        <a:buClrTx/>
                        <a:buSzTx/>
                        <a:buFontTx/>
                      </a:pPr>
                      <a:r>
                        <a:rPr lang="en-US" altLang="zh-CN" sz="1000" kern="100" dirty="0"/>
                        <a:t>40GHz</a:t>
                      </a:r>
                      <a:r>
                        <a:rPr lang="zh-CN" altLang="en-US" sz="1000" kern="100" dirty="0"/>
                        <a:t>～</a:t>
                      </a:r>
                      <a:r>
                        <a:rPr lang="en-US" altLang="zh-CN" sz="1000" kern="100" dirty="0"/>
                        <a:t>64GHz</a:t>
                      </a:r>
                      <a:endParaRPr lang="en-US" altLang="zh-CN" sz="1000" kern="100" dirty="0"/>
                    </a:p>
                  </a:txBody>
                  <a:tcPr marL="71999" marR="71999" marT="71999" marB="71999" anchor="ctr">
                    <a:solidFill>
                      <a:schemeClr val="bg1"/>
                    </a:solidFill>
                  </a:tcPr>
                </a:tc>
              </a:tr>
              <a:tr h="375368">
                <a:tc>
                  <a:txBody>
                    <a:bodyPr/>
                    <a:lstStyle/>
                    <a:p>
                      <a:pPr marL="0" algn="ctr">
                        <a:spcAft>
                          <a:spcPts val="0"/>
                        </a:spcAft>
                        <a:buClrTx/>
                        <a:buSzTx/>
                        <a:buFontTx/>
                      </a:pPr>
                      <a:r>
                        <a:rPr lang="en-US" altLang="zh-CN" sz="1000" kern="100" dirty="0"/>
                        <a:t>Gain</a:t>
                      </a:r>
                      <a:endParaRPr lang="en-US" altLang="zh-CN" sz="1000" kern="100" dirty="0"/>
                    </a:p>
                  </a:txBody>
                  <a:tcPr marL="71999" marR="71999" marT="71999" marB="71999" anchor="ctr"/>
                </a:tc>
                <a:tc>
                  <a:txBody>
                    <a:bodyPr/>
                    <a:lstStyle/>
                    <a:p>
                      <a:pPr marL="0" algn="ctr">
                        <a:spcAft>
                          <a:spcPts val="0"/>
                        </a:spcAft>
                        <a:buClrTx/>
                        <a:buSzTx/>
                        <a:buFontTx/>
                      </a:pPr>
                      <a:r>
                        <a:rPr lang="en-US" altLang="zh-CN" sz="1000" kern="100" dirty="0"/>
                        <a:t>&gt; 41dBi</a:t>
                      </a:r>
                      <a:endParaRPr lang="en-US" altLang="zh-CN" sz="1000" kern="100" dirty="0"/>
                    </a:p>
                  </a:txBody>
                  <a:tcPr marL="71999" marR="71999" marT="71999" marB="71999" anchor="ctr"/>
                </a:tc>
              </a:tr>
              <a:tr h="375368">
                <a:tc>
                  <a:txBody>
                    <a:bodyPr/>
                    <a:lstStyle/>
                    <a:p>
                      <a:pPr marL="0" algn="ctr"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US" altLang="zh-CN" sz="1000" kern="100" dirty="0"/>
                        <a:t>Rotation Range</a:t>
                      </a:r>
                      <a:endParaRPr lang="en-US" altLang="zh-CN" sz="1000" kern="100" dirty="0"/>
                    </a:p>
                  </a:txBody>
                  <a:tcPr marL="71999" marR="71999" marT="71999" marB="71999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US" altLang="zh-CN" sz="1000" kern="100" dirty="0"/>
                        <a:t>±90°@Azimuth,  </a:t>
                      </a:r>
                      <a:r>
                        <a:rPr lang="en-US" altLang="zh-CN" sz="1000" kern="100" dirty="0">
                          <a:sym typeface="+mn-ea"/>
                        </a:rPr>
                        <a:t>&gt;247.50°</a:t>
                      </a:r>
                      <a:r>
                        <a:rPr lang="en-US" altLang="zh-CN" sz="1000" kern="100" dirty="0"/>
                        <a:t>@Elevation</a:t>
                      </a:r>
                      <a:endParaRPr lang="en-US" altLang="zh-CN" sz="1000" kern="100" dirty="0"/>
                    </a:p>
                  </a:txBody>
                  <a:tcPr marL="71999" marR="71999" marT="71999" marB="71999" anchor="ctr">
                    <a:solidFill>
                      <a:schemeClr val="bg1"/>
                    </a:solidFill>
                  </a:tcPr>
                </a:tc>
              </a:tr>
              <a:tr h="375368">
                <a:tc>
                  <a:txBody>
                    <a:bodyPr/>
                    <a:lstStyle/>
                    <a:p>
                      <a:pPr marL="0" algn="ctr"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US" altLang="zh-CN" sz="1000" kern="100" dirty="0"/>
                        <a:t>Number Of Rotations Of The Mechanism</a:t>
                      </a:r>
                      <a:endParaRPr lang="en-US" altLang="zh-CN" sz="1000" kern="100" dirty="0"/>
                    </a:p>
                  </a:txBody>
                  <a:tcPr marL="71999" marR="71999" marT="71999" marB="71999" anchor="ctr"/>
                </a:tc>
                <a:tc>
                  <a:txBody>
                    <a:bodyPr/>
                    <a:lstStyle/>
                    <a:p>
                      <a:pPr marL="0" algn="ctr"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US" altLang="zh-CN" sz="1000" kern="100" dirty="0"/>
                        <a:t>More than 500000 times</a:t>
                      </a:r>
                      <a:endParaRPr lang="en-US" altLang="zh-CN" sz="1000" kern="100" dirty="0"/>
                    </a:p>
                  </a:txBody>
                  <a:tcPr marL="71999" marR="71999" marT="71999" marB="71999" anchor="ctr"/>
                </a:tc>
              </a:tr>
            </a:tbl>
          </a:graphicData>
        </a:graphic>
      </p:graphicFrame>
      <p:sp>
        <p:nvSpPr>
          <p:cNvPr id="70" name="灯片编号占位符 6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en-US" altLang="zh-CN" smtClean="0"/>
            </a:fld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en-US" altLang="zh-CN" smtClean="0"/>
            </a:fld>
            <a:endParaRPr lang="en-US" dirty="0"/>
          </a:p>
        </p:txBody>
      </p:sp>
      <p:grpSp>
        <p:nvGrpSpPr>
          <p:cNvPr id="3" name="组合 2"/>
          <p:cNvGrpSpPr/>
          <p:nvPr/>
        </p:nvGrpSpPr>
        <p:grpSpPr>
          <a:xfrm>
            <a:off x="2911289" y="214160"/>
            <a:ext cx="2766158" cy="980643"/>
            <a:chOff x="-5644751" y="2279090"/>
            <a:chExt cx="2927548" cy="1037859"/>
          </a:xfrm>
        </p:grpSpPr>
        <p:sp>
          <p:nvSpPr>
            <p:cNvPr id="4" name="文本框 3"/>
            <p:cNvSpPr txBox="1"/>
            <p:nvPr/>
          </p:nvSpPr>
          <p:spPr>
            <a:xfrm>
              <a:off x="-5644751" y="2279090"/>
              <a:ext cx="2632860" cy="53230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>
                <a:lnSpc>
                  <a:spcPct val="150000"/>
                </a:lnSpc>
                <a:buClrTx/>
                <a:buSzTx/>
                <a:buFontTx/>
              </a:pPr>
              <a:r>
                <a:rPr lang="en-US" altLang="zh-CN" sz="945" b="1" dirty="0">
                  <a:solidFill>
                    <a:schemeClr val="accent1">
                      <a:lumMod val="7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QV Band Reflector Antenna</a:t>
              </a:r>
              <a:endParaRPr lang="en-US" altLang="zh-CN" sz="945" b="1" dirty="0">
                <a:solidFill>
                  <a:schemeClr val="accent1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 algn="l">
                <a:lnSpc>
                  <a:spcPct val="150000"/>
                </a:lnSpc>
                <a:buClrTx/>
                <a:buSzTx/>
                <a:buFontTx/>
              </a:pPr>
              <a:r>
                <a:rPr lang="en-US" altLang="zh-CN" sz="945" b="1" dirty="0">
                  <a:solidFill>
                    <a:schemeClr val="accent1">
                      <a:lumMod val="7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JL2.941.0019  </a:t>
              </a:r>
              <a:endParaRPr lang="en-US" altLang="zh-CN" sz="945" b="1" dirty="0">
                <a:solidFill>
                  <a:schemeClr val="accent1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5" name="文本框 4"/>
            <p:cNvSpPr txBox="1"/>
            <p:nvPr/>
          </p:nvSpPr>
          <p:spPr>
            <a:xfrm>
              <a:off x="-5644008" y="3080792"/>
              <a:ext cx="2926805" cy="23615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850" dirty="0">
                  <a:solidFill>
                    <a:schemeClr val="accent1">
                      <a:lumMod val="75000"/>
                    </a:schemeClr>
                  </a:solidFill>
                  <a:latin typeface="Arial" panose="020B0604020202020204" pitchFamily="34" charset="0"/>
                  <a:ea typeface="ADLaM Display" panose="02010000000000000000" pitchFamily="2" charset="0"/>
                  <a:cs typeface="Arial" panose="020B0604020202020204" pitchFamily="34" charset="0"/>
                </a:rPr>
                <a:t>ISGC-Reflector Antenna </a:t>
              </a:r>
              <a:r>
                <a:rPr lang="en-US" altLang="zh-CN" sz="850" dirty="0">
                  <a:solidFill>
                    <a:schemeClr val="accent1">
                      <a:lumMod val="75000"/>
                    </a:schemeClr>
                  </a:solidFill>
                  <a:latin typeface="Arial" panose="020B0604020202020204" pitchFamily="34" charset="0"/>
                  <a:ea typeface="ADLaM Display" panose="02010000000000000000" pitchFamily="2" charset="0"/>
                  <a:cs typeface="Arial" panose="020B0604020202020204" pitchFamily="34" charset="0"/>
                  <a:sym typeface="+mn-ea"/>
                </a:rPr>
                <a:t>Technical Data Sheet</a:t>
              </a:r>
              <a:endParaRPr lang="en-US" altLang="zh-CN" sz="85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ADLaM Display" panose="02010000000000000000" pitchFamily="2" charset="0"/>
                <a:cs typeface="Arial" panose="020B0604020202020204" pitchFamily="34" charset="0"/>
              </a:endParaRPr>
            </a:p>
          </p:txBody>
        </p:sp>
        <p:cxnSp>
          <p:nvCxnSpPr>
            <p:cNvPr id="6" name="直接连接符 5"/>
            <p:cNvCxnSpPr/>
            <p:nvPr/>
          </p:nvCxnSpPr>
          <p:spPr>
            <a:xfrm>
              <a:off x="-5539654" y="3015440"/>
              <a:ext cx="2520280" cy="0"/>
            </a:xfrm>
            <a:prstGeom prst="line">
              <a:avLst/>
            </a:prstGeom>
            <a:ln w="6350">
              <a:gradFill flip="none" rotWithShape="1">
                <a:gsLst>
                  <a:gs pos="0">
                    <a:schemeClr val="accent1">
                      <a:lumMod val="5000"/>
                      <a:lumOff val="95000"/>
                      <a:alpha val="0"/>
                    </a:schemeClr>
                  </a:gs>
                  <a:gs pos="100000">
                    <a:schemeClr val="accent1">
                      <a:lumMod val="30000"/>
                      <a:lumOff val="70000"/>
                    </a:schemeClr>
                  </a:gs>
                </a:gsLst>
                <a:lin ang="1080000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7" name="图片 6" descr="微信图片_20260410203407_650_14"/>
          <p:cNvPicPr>
            <a:picLocks noChangeAspect="1"/>
          </p:cNvPicPr>
          <p:nvPr/>
        </p:nvPicPr>
        <p:blipFill>
          <a:blip r:embed="rId1"/>
          <a:srcRect l="11899" b="-2056"/>
          <a:stretch>
            <a:fillRect/>
          </a:stretch>
        </p:blipFill>
        <p:spPr>
          <a:xfrm>
            <a:off x="5188787" y="335927"/>
            <a:ext cx="1223387" cy="737992"/>
          </a:xfrm>
          <a:prstGeom prst="rect">
            <a:avLst/>
          </a:prstGeom>
        </p:spPr>
      </p:pic>
      <p:sp>
        <p:nvSpPr>
          <p:cNvPr id="9" name="文本框 8"/>
          <p:cNvSpPr txBox="1"/>
          <p:nvPr/>
        </p:nvSpPr>
        <p:spPr>
          <a:xfrm>
            <a:off x="502613" y="1486428"/>
            <a:ext cx="3243189" cy="3590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CN" sz="1510" b="1" dirty="0">
                <a:solidFill>
                  <a:schemeClr val="accent1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+mn-ea"/>
              </a:rPr>
              <a:t>Thermal Interface</a:t>
            </a:r>
            <a:endParaRPr lang="en-US" altLang="zh-CN" sz="1510" b="1" dirty="0">
              <a:solidFill>
                <a:schemeClr val="accent1">
                  <a:lumMod val="7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+mn-ea"/>
            </a:endParaRPr>
          </a:p>
        </p:txBody>
      </p:sp>
      <p:sp>
        <p:nvSpPr>
          <p:cNvPr id="11" name="任意多边形: 形状 10"/>
          <p:cNvSpPr/>
          <p:nvPr/>
        </p:nvSpPr>
        <p:spPr>
          <a:xfrm>
            <a:off x="512903" y="1649254"/>
            <a:ext cx="5480808" cy="193430"/>
          </a:xfrm>
          <a:custGeom>
            <a:avLst/>
            <a:gdLst>
              <a:gd name="csX0" fmla="*/ 0 w 5240741"/>
              <a:gd name="csY0" fmla="*/ 204716 h 204716"/>
              <a:gd name="csX1" fmla="*/ 3289111 w 5240741"/>
              <a:gd name="csY1" fmla="*/ 204716 h 204716"/>
              <a:gd name="csX2" fmla="*/ 3439236 w 5240741"/>
              <a:gd name="csY2" fmla="*/ 0 h 204716"/>
              <a:gd name="csX3" fmla="*/ 5240741 w 5240741"/>
              <a:gd name="csY3" fmla="*/ 0 h 204716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</a:cxnLst>
            <a:rect l="l" t="t" r="r" b="b"/>
            <a:pathLst>
              <a:path w="5240741" h="204716">
                <a:moveTo>
                  <a:pt x="0" y="204716"/>
                </a:moveTo>
                <a:lnTo>
                  <a:pt x="3289111" y="204716"/>
                </a:lnTo>
                <a:lnTo>
                  <a:pt x="3439236" y="0"/>
                </a:lnTo>
                <a:lnTo>
                  <a:pt x="5240741" y="0"/>
                </a:lnTo>
              </a:path>
            </a:pathLst>
          </a:custGeom>
          <a:noFill/>
          <a:ln w="6350">
            <a:gradFill flip="none" rotWithShape="1">
              <a:gsLst>
                <a:gs pos="0">
                  <a:srgbClr val="084AAC"/>
                </a:gs>
                <a:gs pos="100000">
                  <a:schemeClr val="accent1">
                    <a:lumMod val="30000"/>
                    <a:lumOff val="70000"/>
                    <a:alpha val="0"/>
                  </a:schemeClr>
                </a:gs>
              </a:gsLst>
              <a:lin ang="0" scaled="1"/>
              <a:tileRect/>
            </a:gradFill>
            <a:headEnd type="oval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700"/>
          </a:p>
        </p:txBody>
      </p:sp>
      <p:graphicFrame>
        <p:nvGraphicFramePr>
          <p:cNvPr id="13" name="表格 12"/>
          <p:cNvGraphicFramePr>
            <a:graphicFrameLocks noGrp="1"/>
          </p:cNvGraphicFramePr>
          <p:nvPr/>
        </p:nvGraphicFramePr>
        <p:xfrm>
          <a:off x="605096" y="1999642"/>
          <a:ext cx="5391821" cy="2121000"/>
        </p:xfrm>
        <a:graphic>
          <a:graphicData uri="http://schemas.openxmlformats.org/drawingml/2006/table">
            <a:tbl>
              <a:tblPr>
                <a:tableStyleId>{7DF18680-E054-41AD-8BC1-D1AEF772440D}</a:tableStyleId>
              </a:tblPr>
              <a:tblGrid>
                <a:gridCol w="2634572"/>
                <a:gridCol w="2757249"/>
              </a:tblGrid>
              <a:tr h="38730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CN" sz="1050" kern="100" dirty="0">
                          <a:solidFill>
                            <a:schemeClr val="bg1"/>
                          </a:solidFill>
                        </a:rPr>
                        <a:t>Item</a:t>
                      </a:r>
                      <a:endParaRPr lang="en-US" altLang="zh-CN" sz="1050" kern="100" dirty="0">
                        <a:solidFill>
                          <a:schemeClr val="bg1"/>
                        </a:solidFill>
                      </a:endParaRPr>
                    </a:p>
                  </a:txBody>
                  <a:tcPr marL="46511" marR="46511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CN" sz="1050" kern="100" dirty="0">
                          <a:solidFill>
                            <a:schemeClr val="bg1"/>
                          </a:solidFill>
                        </a:rPr>
                        <a:t>Specification</a:t>
                      </a:r>
                      <a:endParaRPr lang="en-US" altLang="zh-CN" sz="1050" kern="100" dirty="0">
                        <a:solidFill>
                          <a:schemeClr val="bg1"/>
                        </a:solidFill>
                      </a:endParaRPr>
                    </a:p>
                  </a:txBody>
                  <a:tcPr marL="46511" marR="46511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</a:tr>
              <a:tr h="436357">
                <a:tc>
                  <a:txBody>
                    <a:bodyPr/>
                    <a:lstStyle/>
                    <a:p>
                      <a:pPr marL="0" algn="ctr">
                        <a:spcAft>
                          <a:spcPts val="0"/>
                        </a:spcAft>
                        <a:buClrTx/>
                        <a:buSzTx/>
                        <a:buFontTx/>
                      </a:pPr>
                      <a:r>
                        <a:rPr lang="en-US" altLang="zh-CN" sz="1000" kern="100" dirty="0"/>
                        <a:t>Storage Temperature Range</a:t>
                      </a:r>
                      <a:endParaRPr lang="en-US" altLang="zh-CN" sz="1000" kern="100" dirty="0"/>
                    </a:p>
                  </a:txBody>
                  <a:tcPr marL="71999" marR="71999" marT="71999" marB="71999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>
                        <a:spcAft>
                          <a:spcPts val="0"/>
                        </a:spcAft>
                        <a:buClrTx/>
                        <a:buSzTx/>
                        <a:buFontTx/>
                      </a:pPr>
                      <a:r>
                        <a:rPr lang="en-US" altLang="zh-CN" sz="1000" kern="100" dirty="0"/>
                        <a:t>ISGC-Antenna: -90</a:t>
                      </a:r>
                      <a:r>
                        <a:rPr lang="en-US" altLang="en-US" sz="1000" kern="100" dirty="0"/>
                        <a:t>℃</a:t>
                      </a:r>
                      <a:r>
                        <a:rPr lang="zh-CN" altLang="en-US" sz="1000" kern="100" dirty="0"/>
                        <a:t>～</a:t>
                      </a:r>
                      <a:r>
                        <a:rPr lang="en-US" altLang="zh-CN" sz="1000" kern="100" dirty="0"/>
                        <a:t>+90℃</a:t>
                      </a:r>
                      <a:endParaRPr lang="en-US" altLang="zh-CN" sz="1000" kern="100" dirty="0"/>
                    </a:p>
                    <a:p>
                      <a:pPr marL="0" algn="ctr">
                        <a:spcAft>
                          <a:spcPts val="0"/>
                        </a:spcAft>
                        <a:buClrTx/>
                        <a:buSzTx/>
                        <a:buFontTx/>
                      </a:pPr>
                      <a:r>
                        <a:rPr lang="en-US" altLang="zh-CN" sz="1000" kern="100" dirty="0"/>
                        <a:t>Antenna Controller: -30</a:t>
                      </a:r>
                      <a:r>
                        <a:rPr lang="en-US" altLang="en-US" sz="1000" kern="100" dirty="0"/>
                        <a:t>℃</a:t>
                      </a:r>
                      <a:r>
                        <a:rPr lang="zh-CN" altLang="en-US" sz="1000" kern="100" dirty="0"/>
                        <a:t>～</a:t>
                      </a:r>
                      <a:r>
                        <a:rPr lang="en-US" altLang="zh-CN" sz="1000" kern="100" dirty="0"/>
                        <a:t>+55℃</a:t>
                      </a:r>
                      <a:endParaRPr lang="en-US" altLang="zh-CN" sz="1000" kern="100" dirty="0"/>
                    </a:p>
                  </a:txBody>
                  <a:tcPr marL="71999" marR="71999" marT="71999" marB="71999" anchor="ctr">
                    <a:solidFill>
                      <a:schemeClr val="bg1"/>
                    </a:solidFill>
                  </a:tcPr>
                </a:tc>
              </a:tr>
              <a:tr h="436357">
                <a:tc>
                  <a:txBody>
                    <a:bodyPr/>
                    <a:lstStyle/>
                    <a:p>
                      <a:pPr marL="0" algn="ctr">
                        <a:spcAft>
                          <a:spcPts val="0"/>
                        </a:spcAft>
                        <a:buClrTx/>
                        <a:buSzTx/>
                        <a:buFontTx/>
                      </a:pPr>
                      <a:r>
                        <a:rPr lang="en-US" altLang="zh-CN" sz="1000" kern="100" dirty="0"/>
                        <a:t>Working  Temperature Range</a:t>
                      </a:r>
                      <a:endParaRPr lang="en-US" altLang="zh-CN" sz="1000" kern="100" dirty="0"/>
                    </a:p>
                  </a:txBody>
                  <a:tcPr marL="71999" marR="71999" marT="71999" marB="71999" anchor="ctr"/>
                </a:tc>
                <a:tc>
                  <a:txBody>
                    <a:bodyPr/>
                    <a:lstStyle/>
                    <a:p>
                      <a:pPr marL="0" algn="ctr">
                        <a:spcAft>
                          <a:spcPts val="0"/>
                        </a:spcAft>
                        <a:buClrTx/>
                        <a:buSzTx/>
                        <a:buFontTx/>
                      </a:pPr>
                      <a:r>
                        <a:rPr lang="en-US" altLang="zh-CN" sz="1000" kern="100" dirty="0"/>
                        <a:t>ISGC-Antenna: -90</a:t>
                      </a:r>
                      <a:r>
                        <a:rPr lang="en-US" altLang="en-US" sz="1000" kern="100" dirty="0"/>
                        <a:t>℃</a:t>
                      </a:r>
                      <a:r>
                        <a:rPr lang="zh-CN" altLang="en-US" sz="1000" kern="100" dirty="0"/>
                        <a:t>～</a:t>
                      </a:r>
                      <a:r>
                        <a:rPr lang="en-US" altLang="zh-CN" sz="1000" kern="100" dirty="0"/>
                        <a:t>+90℃</a:t>
                      </a:r>
                      <a:endParaRPr lang="en-US" altLang="zh-CN" sz="1000" kern="100" dirty="0"/>
                    </a:p>
                    <a:p>
                      <a:pPr marL="0" algn="ctr">
                        <a:spcAft>
                          <a:spcPts val="0"/>
                        </a:spcAft>
                        <a:buClrTx/>
                        <a:buSzTx/>
                        <a:buFontTx/>
                      </a:pPr>
                      <a:r>
                        <a:rPr lang="en-US" altLang="zh-CN" sz="1000" kern="100" dirty="0"/>
                        <a:t>Antenna Controller: -20</a:t>
                      </a:r>
                      <a:r>
                        <a:rPr lang="en-US" altLang="en-US" sz="1000" kern="100" dirty="0"/>
                        <a:t>℃</a:t>
                      </a:r>
                      <a:r>
                        <a:rPr lang="zh-CN" altLang="en-US" sz="1000" kern="100" dirty="0"/>
                        <a:t>～</a:t>
                      </a:r>
                      <a:r>
                        <a:rPr lang="en-US" altLang="zh-CN" sz="1000" kern="100" dirty="0"/>
                        <a:t>+55℃</a:t>
                      </a:r>
                      <a:endParaRPr lang="en-US" altLang="zh-CN" sz="1000" kern="100" dirty="0"/>
                    </a:p>
                  </a:txBody>
                  <a:tcPr marL="71999" marR="71999" marT="71999" marB="71999" anchor="ctr"/>
                </a:tc>
              </a:tr>
              <a:tr h="387303">
                <a:tc>
                  <a:txBody>
                    <a:bodyPr/>
                    <a:lstStyle/>
                    <a:p>
                      <a:pPr marL="0" algn="ctr">
                        <a:spcAft>
                          <a:spcPts val="0"/>
                        </a:spcAft>
                        <a:buClrTx/>
                        <a:buSzTx/>
                        <a:buFontTx/>
                      </a:pPr>
                      <a:r>
                        <a:rPr lang="en-US" altLang="zh-CN" sz="1000" kern="100" dirty="0"/>
                        <a:t>Ground Storage Temperature</a:t>
                      </a:r>
                      <a:endParaRPr lang="en-US" altLang="zh-CN" sz="1000" kern="100" dirty="0"/>
                    </a:p>
                  </a:txBody>
                  <a:tcPr marL="71999" marR="71999" marT="71999" marB="71999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>
                        <a:spcAft>
                          <a:spcPts val="0"/>
                        </a:spcAft>
                        <a:buClrTx/>
                        <a:buSzTx/>
                        <a:buFontTx/>
                      </a:pPr>
                      <a:r>
                        <a:rPr lang="en-US" altLang="en-US" sz="1000" kern="100" dirty="0"/>
                        <a:t>-10</a:t>
                      </a:r>
                      <a:r>
                        <a:rPr lang="en-US" altLang="zh-CN" sz="1000" kern="100" dirty="0"/>
                        <a:t>℃</a:t>
                      </a:r>
                      <a:r>
                        <a:rPr lang="zh-CN" altLang="en-US" sz="1000" kern="100" dirty="0"/>
                        <a:t>～</a:t>
                      </a:r>
                      <a:r>
                        <a:rPr lang="en-US" altLang="zh-CN" sz="1000" kern="100" dirty="0"/>
                        <a:t>+45℃</a:t>
                      </a:r>
                      <a:endParaRPr lang="en-US" altLang="zh-CN" sz="1000" kern="100" dirty="0"/>
                    </a:p>
                  </a:txBody>
                  <a:tcPr marL="71999" marR="71999" marT="71999" marB="71999" anchor="ctr">
                    <a:solidFill>
                      <a:schemeClr val="bg1"/>
                    </a:solidFill>
                  </a:tcPr>
                </a:tc>
              </a:tr>
              <a:tr h="436357">
                <a:tc>
                  <a:txBody>
                    <a:bodyPr/>
                    <a:lstStyle/>
                    <a:p>
                      <a:pPr marL="0" algn="ctr">
                        <a:spcAft>
                          <a:spcPts val="0"/>
                        </a:spcAft>
                        <a:buClrTx/>
                        <a:buSzTx/>
                        <a:buFontTx/>
                      </a:pPr>
                      <a:r>
                        <a:rPr lang="en-US" altLang="zh-CN" sz="1000" kern="100" dirty="0"/>
                        <a:t>Thermal Control Requirements</a:t>
                      </a:r>
                      <a:endParaRPr lang="en-US" altLang="zh-CN" sz="1000" kern="100" dirty="0"/>
                    </a:p>
                  </a:txBody>
                  <a:tcPr marL="71999" marR="71999" marT="71999" marB="71999" anchor="ctr"/>
                </a:tc>
                <a:tc>
                  <a:txBody>
                    <a:bodyPr/>
                    <a:lstStyle/>
                    <a:p>
                      <a:pPr marL="0" algn="ctr">
                        <a:spcAft>
                          <a:spcPts val="0"/>
                        </a:spcAft>
                        <a:buClrTx/>
                        <a:buSzTx/>
                        <a:buFontTx/>
                      </a:pPr>
                      <a:r>
                        <a:rPr lang="en-US" altLang="zh-CN" sz="1000" kern="100" dirty="0"/>
                        <a:t>2-way Temperature Measurement &amp; 2-way Temperature Control</a:t>
                      </a:r>
                      <a:endParaRPr lang="en-US" altLang="zh-CN" sz="1000" kern="100" dirty="0"/>
                    </a:p>
                  </a:txBody>
                  <a:tcPr marL="71999" marR="71999" marT="71999" marB="71999" anchor="ctr"/>
                </a:tc>
              </a:tr>
            </a:tbl>
          </a:graphicData>
        </a:graphic>
      </p:graphicFrame>
      <p:sp>
        <p:nvSpPr>
          <p:cNvPr id="15" name="文本框 14"/>
          <p:cNvSpPr txBox="1"/>
          <p:nvPr/>
        </p:nvSpPr>
        <p:spPr>
          <a:xfrm>
            <a:off x="527327" y="4191478"/>
            <a:ext cx="3243189" cy="3590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CN" sz="1510" b="1" dirty="0">
                <a:solidFill>
                  <a:schemeClr val="accent1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+mn-ea"/>
              </a:rPr>
              <a:t>Electrial Interface</a:t>
            </a:r>
            <a:endParaRPr lang="en-US" altLang="zh-CN" sz="1510" b="1" dirty="0">
              <a:solidFill>
                <a:schemeClr val="accent1">
                  <a:lumMod val="7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+mn-ea"/>
            </a:endParaRPr>
          </a:p>
        </p:txBody>
      </p:sp>
      <p:sp>
        <p:nvSpPr>
          <p:cNvPr id="17" name="任意多边形: 形状 50"/>
          <p:cNvSpPr/>
          <p:nvPr/>
        </p:nvSpPr>
        <p:spPr>
          <a:xfrm>
            <a:off x="509660" y="4358504"/>
            <a:ext cx="5480808" cy="193430"/>
          </a:xfrm>
          <a:custGeom>
            <a:avLst/>
            <a:gdLst>
              <a:gd name="csX0" fmla="*/ 0 w 5240741"/>
              <a:gd name="csY0" fmla="*/ 204716 h 204716"/>
              <a:gd name="csX1" fmla="*/ 3289111 w 5240741"/>
              <a:gd name="csY1" fmla="*/ 204716 h 204716"/>
              <a:gd name="csX2" fmla="*/ 3439236 w 5240741"/>
              <a:gd name="csY2" fmla="*/ 0 h 204716"/>
              <a:gd name="csX3" fmla="*/ 5240741 w 5240741"/>
              <a:gd name="csY3" fmla="*/ 0 h 204716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</a:cxnLst>
            <a:rect l="l" t="t" r="r" b="b"/>
            <a:pathLst>
              <a:path w="5240741" h="204716">
                <a:moveTo>
                  <a:pt x="0" y="204716"/>
                </a:moveTo>
                <a:lnTo>
                  <a:pt x="3289111" y="204716"/>
                </a:lnTo>
                <a:lnTo>
                  <a:pt x="3439236" y="0"/>
                </a:lnTo>
                <a:lnTo>
                  <a:pt x="5240741" y="0"/>
                </a:lnTo>
              </a:path>
            </a:pathLst>
          </a:custGeom>
          <a:noFill/>
          <a:ln w="6350">
            <a:gradFill flip="none" rotWithShape="1">
              <a:gsLst>
                <a:gs pos="0">
                  <a:srgbClr val="084AAC"/>
                </a:gs>
                <a:gs pos="100000">
                  <a:schemeClr val="accent1">
                    <a:lumMod val="30000"/>
                    <a:lumOff val="70000"/>
                    <a:alpha val="0"/>
                  </a:schemeClr>
                </a:gs>
              </a:gsLst>
              <a:lin ang="0" scaled="1"/>
              <a:tileRect/>
            </a:gradFill>
            <a:headEnd type="oval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700"/>
          </a:p>
        </p:txBody>
      </p:sp>
      <p:graphicFrame>
        <p:nvGraphicFramePr>
          <p:cNvPr id="19" name="表格 18"/>
          <p:cNvGraphicFramePr>
            <a:graphicFrameLocks noGrp="1"/>
          </p:cNvGraphicFramePr>
          <p:nvPr/>
        </p:nvGraphicFramePr>
        <p:xfrm>
          <a:off x="605096" y="4711614"/>
          <a:ext cx="5391821" cy="3214614"/>
        </p:xfrm>
        <a:graphic>
          <a:graphicData uri="http://schemas.openxmlformats.org/drawingml/2006/table">
            <a:tbl>
              <a:tblPr>
                <a:tableStyleId>{7DF18680-E054-41AD-8BC1-D1AEF772440D}</a:tableStyleId>
              </a:tblPr>
              <a:tblGrid>
                <a:gridCol w="1544980"/>
                <a:gridCol w="1508462"/>
                <a:gridCol w="2338379"/>
              </a:tblGrid>
              <a:tr h="34572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CN" sz="1050" kern="100" dirty="0">
                          <a:solidFill>
                            <a:schemeClr val="bg1"/>
                          </a:solidFill>
                        </a:rPr>
                        <a:t>Item</a:t>
                      </a:r>
                      <a:endParaRPr lang="en-US" altLang="zh-CN" sz="1050" kern="100" dirty="0">
                        <a:solidFill>
                          <a:schemeClr val="bg1"/>
                        </a:solidFill>
                      </a:endParaRPr>
                    </a:p>
                  </a:txBody>
                  <a:tcPr marL="46511" marR="46511" marT="0" marB="0" anchor="ctr">
                    <a:lnL w="6350" cap="flat" cmpd="sng" algn="ctr">
                      <a:solidFill>
                        <a:schemeClr val="accent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buNone/>
                      </a:pPr>
                      <a:r>
                        <a:rPr lang="en-US" altLang="zh-CN" sz="1050" kern="100" dirty="0">
                          <a:solidFill>
                            <a:schemeClr val="bg1"/>
                          </a:solidFill>
                        </a:rPr>
                        <a:t>Specification</a:t>
                      </a:r>
                      <a:endParaRPr lang="en-US" altLang="zh-CN" sz="1050" kern="100" dirty="0">
                        <a:solidFill>
                          <a:schemeClr val="bg1"/>
                        </a:solidFill>
                      </a:endParaRPr>
                    </a:p>
                  </a:txBody>
                  <a:tcPr marL="46511" marR="46511" marT="0" marB="0" anchor="ctr">
                    <a:lnL w="6350" cap="flat" cmpd="sng" algn="ctr">
                      <a:solidFill>
                        <a:schemeClr val="accent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 hMerge="1">
                  <a:tcPr marL="49225" marR="49225" marT="0" marB="0" anchor="ctr"/>
                </a:tc>
              </a:tr>
              <a:tr h="345727">
                <a:tc rowSpan="4">
                  <a:txBody>
                    <a:bodyPr/>
                    <a:lstStyle/>
                    <a:p>
                      <a:pPr marL="0" algn="ctr">
                        <a:spcAft>
                          <a:spcPts val="0"/>
                        </a:spcAft>
                        <a:buClrTx/>
                        <a:buSzTx/>
                        <a:buFontTx/>
                      </a:pPr>
                      <a:r>
                        <a:rPr lang="en-US" altLang="zh-CN" sz="1000" kern="100" dirty="0"/>
                        <a:t>Power Supply Interface</a:t>
                      </a:r>
                      <a:endParaRPr lang="en-US" altLang="zh-CN" sz="1000" kern="100" dirty="0"/>
                    </a:p>
                  </a:txBody>
                  <a:tcPr marL="71999" marR="71999" marT="71999" marB="71999" anchor="ctr">
                    <a:lnL w="6350" cap="flat" cmpd="sng" algn="ctr">
                      <a:solidFill>
                        <a:schemeClr val="accent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US" altLang="zh-CN" sz="1000" kern="100" dirty="0"/>
                        <a:t>Voltage</a:t>
                      </a:r>
                      <a:endParaRPr lang="en-US" altLang="zh-CN" sz="1000" kern="100" dirty="0"/>
                    </a:p>
                  </a:txBody>
                  <a:tcPr marL="71999" marR="71999" marT="71999" marB="71999" anchor="ctr">
                    <a:lnL w="6350" cap="flat" cmpd="sng" algn="ctr">
                      <a:solidFill>
                        <a:schemeClr val="accent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>
                        <a:spcAft>
                          <a:spcPts val="0"/>
                        </a:spcAft>
                        <a:buClrTx/>
                        <a:buSzTx/>
                        <a:buFontTx/>
                      </a:pPr>
                      <a:r>
                        <a:rPr lang="en-US" altLang="zh-CN" sz="1000" kern="100" dirty="0"/>
                        <a:t>Rated +42V，Pull Off Range +36V</a:t>
                      </a:r>
                      <a:r>
                        <a:rPr lang="zh-CN" altLang="en-US" sz="1000" kern="100" dirty="0"/>
                        <a:t>～</a:t>
                      </a:r>
                      <a:r>
                        <a:rPr lang="en-US" altLang="zh-CN" sz="1000" kern="100" dirty="0"/>
                        <a:t>+45V</a:t>
                      </a:r>
                      <a:endParaRPr lang="en-US" altLang="zh-CN" sz="1000" kern="100" dirty="0"/>
                    </a:p>
                  </a:txBody>
                  <a:tcPr marL="71999" marR="71999" marT="71999" marB="71999" anchor="ctr">
                    <a:lnL w="6350" cap="flat" cmpd="sng" algn="ctr">
                      <a:solidFill>
                        <a:schemeClr val="accent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45727">
                <a:tc vMerge="1">
                  <a:tcPr marL="76200" marR="76200" marT="76200" marB="76200" anchor="ctr"/>
                </a:tc>
                <a:tc>
                  <a:txBody>
                    <a:bodyPr/>
                    <a:lstStyle/>
                    <a:p>
                      <a:pPr marL="0" algn="ctr"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US" altLang="zh-CN" sz="1000" kern="100" dirty="0"/>
                        <a:t>Working Current</a:t>
                      </a:r>
                      <a:endParaRPr lang="en-US" altLang="zh-CN" sz="1000" kern="100" dirty="0"/>
                    </a:p>
                  </a:txBody>
                  <a:tcPr marL="71999" marR="71999" marT="71999" marB="71999" anchor="ctr">
                    <a:lnL w="6350" cap="flat" cmpd="sng" algn="ctr">
                      <a:solidFill>
                        <a:schemeClr val="accent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>
                        <a:spcAft>
                          <a:spcPts val="0"/>
                        </a:spcAft>
                        <a:buClrTx/>
                        <a:buSzTx/>
                        <a:buFontTx/>
                      </a:pPr>
                      <a:r>
                        <a:rPr lang="en-US" altLang="zh-CN" sz="1000" kern="100" dirty="0"/>
                        <a:t>≤ 1A</a:t>
                      </a:r>
                      <a:endParaRPr lang="en-US" altLang="zh-CN" sz="1000" kern="100" dirty="0"/>
                    </a:p>
                  </a:txBody>
                  <a:tcPr marL="71999" marR="71999" marT="71999" marB="71999" anchor="ctr">
                    <a:lnL w="6350" cap="flat" cmpd="sng" algn="ctr">
                      <a:solidFill>
                        <a:schemeClr val="accent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</a:tr>
              <a:tr h="345727">
                <a:tc vMerge="1">
                  <a:tcPr marL="76200" marR="76200" marT="76200" marB="76200" anchor="ctr"/>
                </a:tc>
                <a:tc>
                  <a:txBody>
                    <a:bodyPr/>
                    <a:lstStyle/>
                    <a:p>
                      <a:pPr marL="0" algn="ctr"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US" altLang="zh-CN" sz="1000" kern="100" dirty="0"/>
                        <a:t>On-off Contro</a:t>
                      </a:r>
                      <a:endParaRPr lang="en-US" altLang="zh-CN" sz="1000" kern="100" dirty="0"/>
                    </a:p>
                  </a:txBody>
                  <a:tcPr marL="71999" marR="71999" marT="71999" marB="71999" anchor="ctr">
                    <a:lnL w="6350" cap="flat" cmpd="sng" algn="ctr">
                      <a:solidFill>
                        <a:schemeClr val="accent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>
                        <a:spcAft>
                          <a:spcPts val="0"/>
                        </a:spcAft>
                        <a:buClrTx/>
                        <a:buSzTx/>
                        <a:buFontTx/>
                      </a:pPr>
                      <a:r>
                        <a:rPr lang="en-US" altLang="zh-CN" sz="1000" kern="100" dirty="0"/>
                        <a:t>Controlled By Antenna Controller</a:t>
                      </a:r>
                      <a:endParaRPr lang="en-US" altLang="zh-CN" sz="1000" kern="100" dirty="0"/>
                    </a:p>
                  </a:txBody>
                  <a:tcPr marL="71999" marR="71999" marT="71999" marB="71999" anchor="ctr">
                    <a:lnL w="6350" cap="flat" cmpd="sng" algn="ctr">
                      <a:solidFill>
                        <a:schemeClr val="accent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13260">
                <a:tc vMerge="1">
                  <a:tcPr marL="76200" marR="76200" marT="76200" marB="76200" anchor="ctr"/>
                </a:tc>
                <a:tc>
                  <a:txBody>
                    <a:bodyPr/>
                    <a:lstStyle/>
                    <a:p>
                      <a:pPr marL="0" algn="ctr"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US" altLang="zh-CN" sz="1000" kern="100" dirty="0"/>
                        <a:t>Total Power Consumption</a:t>
                      </a:r>
                      <a:endParaRPr lang="en-US" altLang="zh-CN" sz="1000" kern="100" dirty="0"/>
                    </a:p>
                  </a:txBody>
                  <a:tcPr marL="71999" marR="71999" marT="71999" marB="71999" anchor="ctr">
                    <a:lnL w="6350" cap="flat" cmpd="sng" algn="ctr">
                      <a:solidFill>
                        <a:schemeClr val="accent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>
                        <a:spcAft>
                          <a:spcPts val="0"/>
                        </a:spcAft>
                        <a:buClrTx/>
                        <a:buSzTx/>
                        <a:buFontTx/>
                      </a:pPr>
                      <a:r>
                        <a:rPr lang="en-US" altLang="zh-CN" sz="1000" kern="100" dirty="0"/>
                        <a:t>≤0.5W（Standby）</a:t>
                      </a:r>
                      <a:endParaRPr lang="en-US" altLang="zh-CN" sz="1000" kern="100" dirty="0"/>
                    </a:p>
                    <a:p>
                      <a:pPr marL="0" algn="ctr">
                        <a:spcAft>
                          <a:spcPts val="0"/>
                        </a:spcAft>
                        <a:buClrTx/>
                        <a:buSzTx/>
                        <a:buFontTx/>
                      </a:pPr>
                      <a:r>
                        <a:rPr lang="en-US" altLang="zh-CN" sz="1000" kern="100" dirty="0"/>
                        <a:t>≤12W（Working）</a:t>
                      </a:r>
                      <a:endParaRPr lang="en-US" altLang="zh-CN" sz="1000" kern="100" dirty="0"/>
                    </a:p>
                  </a:txBody>
                  <a:tcPr marL="71999" marR="71999" marT="71999" marB="71999" anchor="ctr">
                    <a:lnL w="6350" cap="flat" cmpd="sng" algn="ctr">
                      <a:solidFill>
                        <a:schemeClr val="accent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</a:tr>
              <a:tr h="345727">
                <a:tc rowSpan="2">
                  <a:txBody>
                    <a:bodyPr/>
                    <a:lstStyle/>
                    <a:p>
                      <a:pPr marL="0" algn="ctr"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US" altLang="zh-CN" sz="1000" kern="100" dirty="0"/>
                        <a:t>RS422</a:t>
                      </a:r>
                      <a:endParaRPr lang="en-US" altLang="zh-CN" sz="1000" kern="100" dirty="0"/>
                    </a:p>
                  </a:txBody>
                  <a:tcPr marL="71999" marR="71999" marT="71999" marB="71999" anchor="ctr">
                    <a:lnL w="6350" cap="flat" cmpd="sng" algn="ctr">
                      <a:solidFill>
                        <a:schemeClr val="accent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US" altLang="zh-CN" sz="1000" kern="100" dirty="0"/>
                        <a:t>Quantity</a:t>
                      </a:r>
                      <a:endParaRPr lang="en-US" altLang="zh-CN" sz="1000" kern="100" dirty="0"/>
                    </a:p>
                  </a:txBody>
                  <a:tcPr marL="71999" marR="71999" marT="71999" marB="71999" anchor="ctr">
                    <a:lnL w="6350" cap="flat" cmpd="sng" algn="ctr">
                      <a:solidFill>
                        <a:schemeClr val="accent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US" altLang="zh-CN" sz="1000" kern="100" dirty="0"/>
                        <a:t>2</a:t>
                      </a:r>
                      <a:endParaRPr lang="en-US" altLang="zh-CN" sz="1000" kern="100" dirty="0"/>
                    </a:p>
                  </a:txBody>
                  <a:tcPr marL="71999" marR="71999" marT="71999" marB="71999" anchor="ctr">
                    <a:lnL w="6350" cap="flat" cmpd="sng" algn="ctr">
                      <a:solidFill>
                        <a:schemeClr val="accent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45727">
                <a:tc vMerge="1">
                  <a:tcPr marL="76200" marR="76200" marT="76200" marB="76200" anchor="ctr"/>
                </a:tc>
                <a:tc>
                  <a:txBody>
                    <a:bodyPr/>
                    <a:lstStyle/>
                    <a:p>
                      <a:pPr marL="0" algn="ctr"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US" altLang="zh-CN" sz="1000" kern="100" dirty="0"/>
                        <a:t>Interface Rate</a:t>
                      </a:r>
                      <a:endParaRPr lang="en-US" altLang="zh-CN" sz="1000" kern="100" dirty="0"/>
                    </a:p>
                  </a:txBody>
                  <a:tcPr marL="71999" marR="71999" marT="71999" marB="71999" anchor="ctr">
                    <a:lnL w="6350" cap="flat" cmpd="sng" algn="ctr">
                      <a:solidFill>
                        <a:schemeClr val="accent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US" altLang="zh-CN" sz="1000" kern="100" dirty="0"/>
                        <a:t>115200bps</a:t>
                      </a:r>
                      <a:endParaRPr lang="en-US" altLang="zh-CN" sz="1000" kern="100" dirty="0"/>
                    </a:p>
                  </a:txBody>
                  <a:tcPr marL="71999" marR="71999" marT="71999" marB="71999" anchor="ctr">
                    <a:lnL w="6350" cap="flat" cmpd="sng" algn="ctr">
                      <a:solidFill>
                        <a:schemeClr val="accent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</a:tr>
              <a:tr h="345727">
                <a:tc rowSpan="2">
                  <a:txBody>
                    <a:bodyPr/>
                    <a:lstStyle/>
                    <a:p>
                      <a:pPr marL="0" algn="ctr"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US" altLang="zh-CN" sz="1000" kern="100" dirty="0"/>
                        <a:t>RF Interface</a:t>
                      </a:r>
                      <a:endParaRPr lang="en-US" altLang="zh-CN" sz="1000" kern="100" dirty="0"/>
                    </a:p>
                  </a:txBody>
                  <a:tcPr marL="71999" marR="71999" marT="71999" marB="71999" anchor="ctr">
                    <a:lnL w="6350" cap="flat" cmpd="sng" algn="ctr">
                      <a:solidFill>
                        <a:schemeClr val="accent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US" altLang="zh-CN" sz="1000" kern="100" dirty="0"/>
                        <a:t>Downlink</a:t>
                      </a:r>
                      <a:endParaRPr lang="en-US" altLang="zh-CN" sz="1000" kern="100" dirty="0"/>
                    </a:p>
                  </a:txBody>
                  <a:tcPr marL="71999" marR="71999" marT="71999" marB="71999" anchor="ctr">
                    <a:lnL w="6350" cap="flat" cmpd="sng" algn="ctr">
                      <a:solidFill>
                        <a:schemeClr val="accent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US" altLang="zh-CN" sz="1000" kern="100" dirty="0"/>
                        <a:t>BJ400&amp;BJ500&amp;BJ620 Waveguide Ports</a:t>
                      </a:r>
                      <a:endParaRPr lang="en-US" altLang="zh-CN" sz="1000" kern="100" dirty="0"/>
                    </a:p>
                  </a:txBody>
                  <a:tcPr marL="71999" marR="71999" marT="71999" marB="71999" anchor="ctr">
                    <a:lnL w="6350" cap="flat" cmpd="sng" algn="ctr">
                      <a:solidFill>
                        <a:schemeClr val="accent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45727">
                <a:tc vMerge="1">
                  <a:tcPr marL="76200" marR="76200" marT="76200" marB="76200" anchor="ctr"/>
                </a:tc>
                <a:tc>
                  <a:txBody>
                    <a:bodyPr/>
                    <a:lstStyle/>
                    <a:p>
                      <a:pPr marL="0" algn="ctr"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US" altLang="zh-CN" sz="1000" kern="100" dirty="0"/>
                        <a:t>Uplink</a:t>
                      </a:r>
                      <a:endParaRPr lang="en-US" altLang="zh-CN" sz="1000" kern="100" dirty="0"/>
                    </a:p>
                  </a:txBody>
                  <a:tcPr marL="71999" marR="71999" marT="71999" marB="71999" anchor="ctr">
                    <a:lnL w="6350" cap="flat" cmpd="sng" algn="ctr">
                      <a:solidFill>
                        <a:schemeClr val="accent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US" altLang="zh-CN" sz="1000" kern="100" dirty="0"/>
                        <a:t>BJ400&amp;BJ500&amp;BJ620 Waveguide Ports</a:t>
                      </a:r>
                      <a:endParaRPr lang="en-US" altLang="zh-CN" sz="1000" kern="100" dirty="0"/>
                    </a:p>
                  </a:txBody>
                  <a:tcPr marL="71999" marR="71999" marT="71999" marB="71999" anchor="ctr">
                    <a:lnL w="6350" cap="flat" cmpd="sng" algn="ctr">
                      <a:solidFill>
                        <a:schemeClr val="accent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</a:tr>
            </a:tbl>
          </a:graphicData>
        </a:graphic>
      </p:graphicFrame>
      <p:sp>
        <p:nvSpPr>
          <p:cNvPr id="21" name="Rectangle 7"/>
          <p:cNvSpPr>
            <a:spLocks noChangeArrowheads="1"/>
          </p:cNvSpPr>
          <p:nvPr/>
        </p:nvSpPr>
        <p:spPr bwMode="auto">
          <a:xfrm>
            <a:off x="573941" y="8011386"/>
            <a:ext cx="5624561" cy="40707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86399" tIns="43200" rIns="86399" bIns="43200" numCol="1" anchor="ctr" anchorCtr="0" compatLnSpc="1">
            <a:spAutoFit/>
          </a:bodyPr>
          <a:lstStyle/>
          <a:p>
            <a:pPr defTabSz="864235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104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/>
                <a:ea typeface="宋体" panose="02010600030101010101" pitchFamily="2" charset="-122"/>
                <a:cs typeface="Calibri" panose="020F0502020204030204"/>
              </a:rPr>
              <a:t>Notes:</a:t>
            </a:r>
            <a:br>
              <a:rPr lang="en-US" altLang="zh-CN" sz="104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/>
                <a:ea typeface="宋体" panose="02010600030101010101" pitchFamily="2" charset="-122"/>
                <a:cs typeface="Calibri" panose="020F0502020204030204"/>
              </a:rPr>
            </a:br>
            <a:r>
              <a:rPr lang="en-US" altLang="zh-CN" sz="104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/>
                <a:ea typeface="宋体" panose="02010600030101010101" pitchFamily="2" charset="-122"/>
                <a:cs typeface="Calibri" panose="020F0502020204030204"/>
              </a:rPr>
              <a:t>Values at 25℃, sea level.</a:t>
            </a:r>
            <a:endParaRPr lang="en-US" altLang="zh-CN" sz="1040" dirty="0">
              <a:solidFill>
                <a:schemeClr val="tx1">
                  <a:lumMod val="85000"/>
                  <a:lumOff val="15000"/>
                </a:schemeClr>
              </a:solidFill>
              <a:latin typeface="Calibri" panose="020F0502020204030204"/>
              <a:ea typeface="宋体" panose="02010600030101010101" pitchFamily="2" charset="-122"/>
              <a:cs typeface="Calibri" panose="020F0502020204030204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en-US" altLang="zh-CN" smtClean="0"/>
            </a:fld>
            <a:endParaRPr lang="en-US" dirty="0"/>
          </a:p>
        </p:txBody>
      </p:sp>
      <p:graphicFrame>
        <p:nvGraphicFramePr>
          <p:cNvPr id="4" name="表格 3"/>
          <p:cNvGraphicFramePr>
            <a:graphicFrameLocks noGrp="1"/>
          </p:cNvGraphicFramePr>
          <p:nvPr/>
        </p:nvGraphicFramePr>
        <p:xfrm>
          <a:off x="455173" y="336730"/>
          <a:ext cx="5750805" cy="8159573"/>
        </p:xfrm>
        <a:graphic>
          <a:graphicData uri="http://schemas.openxmlformats.org/drawingml/2006/table">
            <a:tbl>
              <a:tblPr>
                <a:tableStyleId>{BC89EF96-8CEA-46FF-86C4-4CE0E7609802}</a:tableStyleId>
              </a:tblPr>
              <a:tblGrid>
                <a:gridCol w="2118180"/>
                <a:gridCol w="1588634"/>
                <a:gridCol w="1020716"/>
                <a:gridCol w="1023275"/>
              </a:tblGrid>
              <a:tr h="6760487">
                <a:tc gridSpan="4">
                  <a:txBody>
                    <a:bodyPr/>
                    <a:lstStyle/>
                    <a:p>
                      <a:pPr marL="71755" algn="l" fontAlgn="ctr">
                        <a:lnSpc>
                          <a:spcPct val="150000"/>
                        </a:lnSpc>
                        <a:buNone/>
                      </a:pPr>
                      <a:r>
                        <a:rPr lang="en-US" sz="80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 </a:t>
                      </a:r>
                      <a:r>
                        <a:rPr lang="en-US" sz="800" b="1" u="none" strike="noStrike" dirty="0">
                          <a:solidFill>
                            <a:srgbClr val="084AAC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NOTES:</a:t>
                      </a:r>
                      <a:endParaRPr lang="en-US" sz="800" b="1" u="none" strike="noStrike" dirty="0">
                        <a:solidFill>
                          <a:srgbClr val="084AAC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  <a:p>
                      <a:pPr marL="71755" algn="l" fontAlgn="ctr">
                        <a:lnSpc>
                          <a:spcPct val="150000"/>
                        </a:lnSpc>
                        <a:buNone/>
                      </a:pPr>
                      <a:r>
                        <a:rPr lang="en-US" sz="80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 1.UNLESS OTHERWISE SPECIFIED ALL DIMENSIONS ARE NOMINAL.</a:t>
                      </a:r>
                      <a:endParaRPr lang="en-US" sz="80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  <a:p>
                      <a:pPr marL="71755" algn="l" fontAlgn="ctr">
                        <a:lnSpc>
                          <a:spcPct val="150000"/>
                        </a:lnSpc>
                        <a:buNone/>
                      </a:pPr>
                      <a:r>
                        <a:rPr lang="en-US" sz="80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 2.ALL </a:t>
                      </a:r>
                      <a:r>
                        <a:rPr lang="en-US" sz="8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+mn-ea"/>
                        </a:rPr>
                        <a:t>SPECIFICATIONS</a:t>
                      </a:r>
                      <a:r>
                        <a:rPr lang="en-US" sz="80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 ARE SUBJECT TO CHANGE WITHOUT NOTICE.</a:t>
                      </a:r>
                      <a:endParaRPr lang="en-US" sz="80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  <a:p>
                      <a:pPr marL="71755" algn="l" fontAlgn="ctr">
                        <a:lnSpc>
                          <a:spcPct val="150000"/>
                        </a:lnSpc>
                        <a:buNone/>
                      </a:pPr>
                      <a:r>
                        <a:rPr lang="en-US" sz="80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 3.DIMENSIONS ARE IN mm.</a:t>
                      </a:r>
                      <a:endParaRPr lang="en-US" sz="80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  <a:p>
                      <a:pPr marL="71755" algn="l" fontAlgn="ctr">
                        <a:buNone/>
                      </a:pPr>
                      <a:endParaRPr lang="en-US" sz="8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0" marT="0" marB="0" anchor="b"/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</a:tr>
              <a:tr h="233181">
                <a:tc rowSpan="3">
                  <a:txBody>
                    <a:bodyPr/>
                    <a:lstStyle/>
                    <a:p>
                      <a:pPr marL="71755" algn="l" fontAlgn="ctr">
                        <a:buNone/>
                      </a:pPr>
                      <a:endParaRPr lang="en-US" sz="8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0" marT="0" marB="0" anchor="ctr"/>
                </a:tc>
                <a:tc gridSpan="3">
                  <a:txBody>
                    <a:bodyPr/>
                    <a:lstStyle/>
                    <a:p>
                      <a:pPr marL="71755" algn="ctr" fontAlgn="ctr">
                        <a:buNone/>
                      </a:pPr>
                      <a:r>
                        <a:rPr lang="en-US" sz="80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PART NAME</a:t>
                      </a:r>
                      <a:endParaRPr lang="en-US" sz="8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0" marT="0" marB="0" anchor="ctr"/>
                </a:tc>
                <a:tc hMerge="1">
                  <a:tcPr marL="0" marR="0" marT="0" marB="0" anchor="ctr"/>
                </a:tc>
                <a:tc hMerge="1">
                  <a:tcPr marL="0" marR="0" marT="0" marB="0" anchor="ctr"/>
                </a:tc>
              </a:tr>
              <a:tr h="233181">
                <a:tc vMerge="1">
                  <a:tcPr marL="0" marR="0" marT="0" marB="0" anchor="ctr"/>
                </a:tc>
                <a:tc gridSpan="3">
                  <a:txBody>
                    <a:bodyPr/>
                    <a:lstStyle/>
                    <a:p>
                      <a:pPr marL="71755" algn="ctr"/>
                      <a:r>
                        <a:rPr lang="en-US" altLang="zh-CN" sz="900" b="1" dirty="0">
                          <a:solidFill>
                            <a:srgbClr val="084AAC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+mn-ea"/>
                        </a:rPr>
                        <a:t>QV Band Reflector Antenna </a:t>
                      </a:r>
                      <a:endParaRPr lang="en-US" altLang="zh-CN" sz="900" b="1" dirty="0">
                        <a:solidFill>
                          <a:srgbClr val="084AAC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sym typeface="+mn-ea"/>
                      </a:endParaRPr>
                    </a:p>
                  </a:txBody>
                  <a:tcPr marL="0" marR="0" marT="0" marB="0" anchor="ctr"/>
                </a:tc>
                <a:tc hMerge="1">
                  <a:tcPr marL="0" marR="0" marT="0" marB="0" anchor="ctr"/>
                </a:tc>
                <a:tc hMerge="1">
                  <a:tcPr marL="0" marR="0" marT="0" marB="0" anchor="ctr"/>
                </a:tc>
              </a:tr>
              <a:tr h="233181">
                <a:tc vMerge="1">
                  <a:tcPr marL="0" marR="0" marT="0" marB="0" anchor="ctr"/>
                </a:tc>
                <a:tc rowSpan="2">
                  <a:txBody>
                    <a:bodyPr/>
                    <a:lstStyle/>
                    <a:p>
                      <a:pPr marL="71755" algn="l" fontAlgn="ctr">
                        <a:buNone/>
                      </a:pPr>
                      <a:endParaRPr lang="en-US" sz="8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71755" algn="ctr" fontAlgn="ctr">
                        <a:buNone/>
                      </a:pPr>
                      <a:r>
                        <a:rPr lang="en-US" sz="80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REV</a:t>
                      </a:r>
                      <a:endParaRPr lang="en-US" sz="8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1755" algn="ctr" fontAlgn="ctr">
                        <a:buNone/>
                      </a:pPr>
                      <a:r>
                        <a:rPr lang="en-US" sz="80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DATE</a:t>
                      </a:r>
                      <a:endParaRPr lang="en-US" sz="8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0" marT="0" marB="0" anchor="ctr"/>
                </a:tc>
              </a:tr>
              <a:tr h="233181">
                <a:tc>
                  <a:txBody>
                    <a:bodyPr/>
                    <a:lstStyle/>
                    <a:p>
                      <a:pPr marL="71755" algn="l" fontAlgn="b">
                        <a:buNone/>
                      </a:pPr>
                      <a:r>
                        <a:rPr lang="en-US" sz="800" u="none" strike="noStrike" kern="1200" spc="200" dirty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  <a:cs typeface="Arial" panose="020B0604020202020204" pitchFamily="34" charset="0"/>
                        </a:rPr>
                        <a:t>Tel: </a:t>
                      </a:r>
                      <a:r>
                        <a:rPr lang="en-US" altLang="zh-CN" sz="800" u="none" strike="noStrike" kern="1200" spc="200" dirty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  <a:cs typeface="Arial" panose="020B0604020202020204" pitchFamily="34" charset="0"/>
                        </a:rPr>
                        <a:t>+86 135 1916 6509</a:t>
                      </a:r>
                      <a:r>
                        <a:rPr lang="en-US" sz="800" u="none" strike="noStrike" kern="1200" spc="200" dirty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  <a:cs typeface="Arial" panose="020B0604020202020204" pitchFamily="34" charset="0"/>
                        </a:rPr>
                        <a:t>                         </a:t>
                      </a:r>
                      <a:endParaRPr lang="en-US" sz="800" u="none" strike="noStrike" kern="1200" spc="200" dirty="0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 vMerge="1">
                  <a:tcPr/>
                </a:tc>
                <a:tc>
                  <a:txBody>
                    <a:bodyPr/>
                    <a:lstStyle/>
                    <a:p>
                      <a:pPr marL="71755" algn="ctr"/>
                      <a:r>
                        <a:rPr lang="en-US" sz="80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V1.0</a:t>
                      </a:r>
                      <a:endParaRPr lang="zh-CN" altLang="en-US" sz="8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1755" algn="ctr"/>
                      <a:r>
                        <a:rPr lang="en-US" altLang="zh-CN" sz="80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2026.4.9</a:t>
                      </a:r>
                      <a:r>
                        <a:rPr lang="zh-CN" altLang="en-US" sz="80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　</a:t>
                      </a:r>
                      <a:endParaRPr lang="zh-CN" altLang="en-US" sz="8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0" marT="0" marB="0" anchor="ctr"/>
                </a:tc>
              </a:tr>
              <a:tr h="233181">
                <a:tc>
                  <a:txBody>
                    <a:bodyPr/>
                    <a:lstStyle/>
                    <a:p>
                      <a:pPr marL="71755" algn="l" fontAlgn="b">
                        <a:buNone/>
                      </a:pPr>
                      <a:r>
                        <a:rPr lang="en-US" sz="800" u="none" strike="noStrike" kern="1200" spc="200" dirty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  <a:cs typeface="Arial" panose="020B0604020202020204" pitchFamily="34" charset="0"/>
                        </a:rPr>
                        <a:t>Website: www</a:t>
                      </a:r>
                      <a:r>
                        <a:rPr lang="en-US" sz="800" u="none" strike="noStrike" spc="200" dirty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  <a:cs typeface="Arial" panose="020B0604020202020204" pitchFamily="34" charset="0"/>
                        </a:rPr>
                        <a:t>.</a:t>
                      </a:r>
                      <a:r>
                        <a:rPr lang="en-US" sz="800" u="none" strike="noStrike" kern="1200" spc="200" dirty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  <a:cs typeface="Arial" panose="020B0604020202020204" pitchFamily="34" charset="0"/>
                        </a:rPr>
                        <a:t>mwglobe</a:t>
                      </a:r>
                      <a:r>
                        <a:rPr lang="en-US" sz="800" u="none" strike="noStrike" spc="200" dirty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  <a:cs typeface="Arial" panose="020B0604020202020204" pitchFamily="34" charset="0"/>
                        </a:rPr>
                        <a:t>.com</a:t>
                      </a:r>
                      <a:endParaRPr lang="en-US" sz="8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0" marT="0" marB="0" anchor="ctr"/>
                </a:tc>
                <a:tc rowSpan="2">
                  <a:txBody>
                    <a:bodyPr/>
                    <a:lstStyle/>
                    <a:p>
                      <a:pPr marL="71755" marR="0" lvl="0" indent="0" algn="ctr" defTabSz="95758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zh-CN" altLang="zh-CN" sz="800" dirty="0">
                        <a:solidFill>
                          <a:srgbClr val="084AAC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 rowSpan="2">
                  <a:txBody>
                    <a:bodyPr/>
                    <a:lstStyle/>
                    <a:p>
                      <a:pPr marL="71755" algn="ctr" fontAlgn="ctr">
                        <a:buNone/>
                      </a:pPr>
                      <a:r>
                        <a:rPr lang="en-US" sz="80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SCALE     1:1</a:t>
                      </a:r>
                      <a:endParaRPr lang="en-US" sz="8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0" marT="0" marB="0" anchor="ctr"/>
                </a:tc>
                <a:tc rowSpan="2">
                  <a:txBody>
                    <a:bodyPr/>
                    <a:lstStyle/>
                    <a:p>
                      <a:pPr marL="71755" algn="l" fontAlgn="b">
                        <a:buNone/>
                      </a:pPr>
                      <a:r>
                        <a:rPr lang="zh-CN" altLang="en-US" sz="80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　</a:t>
                      </a:r>
                      <a:endParaRPr lang="zh-CN" altLang="en-US" sz="8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0" marT="0" marB="0" anchor="ctr"/>
                </a:tc>
              </a:tr>
              <a:tr h="233181">
                <a:tc>
                  <a:txBody>
                    <a:bodyPr/>
                    <a:lstStyle/>
                    <a:p>
                      <a:pPr marL="71755" algn="l" fontAlgn="b">
                        <a:buNone/>
                      </a:pPr>
                      <a:r>
                        <a:rPr lang="en-US" sz="800" kern="1200" spc="200" dirty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ea typeface="微软雅黑" panose="020B0503020204020204" pitchFamily="34" charset="-122"/>
                          <a:cs typeface="Arial" panose="020B0604020202020204" pitchFamily="34" charset="0"/>
                        </a:rPr>
                        <a:t>E-Mail: </a:t>
                      </a:r>
                      <a:r>
                        <a:rPr lang="en-US" altLang="zh-CN" sz="800" kern="1200" spc="200" dirty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ea typeface="微软雅黑" panose="020B0503020204020204" pitchFamily="34" charset="-122"/>
                          <a:cs typeface="Arial" panose="020B0604020202020204" pitchFamily="34" charset="0"/>
                          <a:sym typeface="+mn-ea"/>
                        </a:rPr>
                        <a:t>sales@mwglobe.com</a:t>
                      </a:r>
                      <a:r>
                        <a:rPr lang="en-US" altLang="zh-CN" sz="800" kern="1200" spc="200" dirty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ea typeface="微软雅黑" panose="020B0503020204020204" pitchFamily="34" charset="-122"/>
                          <a:cs typeface="Arial" panose="020B0604020202020204" pitchFamily="34" charset="0"/>
                        </a:rPr>
                        <a:t> </a:t>
                      </a:r>
                      <a:endParaRPr lang="en-US" sz="800" kern="1200" spc="200" dirty="0">
                        <a:solidFill>
                          <a:srgbClr val="0070C0"/>
                        </a:solidFill>
                        <a:latin typeface="Arial" panose="020B0604020202020204" pitchFamily="34" charset="0"/>
                        <a:ea typeface="微软雅黑" panose="020B0503020204020204" pitchFamily="34" charset="-122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 vMerge="1">
                  <a:tcPr/>
                </a:tc>
                <a:tc vMerge="1">
                  <a:tcPr/>
                </a:tc>
                <a:tc vMerge="1">
                  <a:tcPr/>
                </a:tc>
              </a:tr>
            </a:tbl>
          </a:graphicData>
        </a:graphic>
      </p:graphicFrame>
      <p:pic>
        <p:nvPicPr>
          <p:cNvPr id="6" name="图片 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221455" y="8100473"/>
            <a:ext cx="933006" cy="317243"/>
          </a:xfrm>
          <a:prstGeom prst="rect">
            <a:avLst/>
          </a:prstGeom>
        </p:spPr>
      </p:pic>
      <p:sp>
        <p:nvSpPr>
          <p:cNvPr id="8" name="文本框 7"/>
          <p:cNvSpPr txBox="1"/>
          <p:nvPr/>
        </p:nvSpPr>
        <p:spPr>
          <a:xfrm>
            <a:off x="2583995" y="7667865"/>
            <a:ext cx="1563038" cy="3250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 altLang="zh-CN" sz="1510" dirty="0">
                <a:solidFill>
                  <a:srgbClr val="084AA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JL2.941.0019</a:t>
            </a:r>
            <a:endParaRPr lang="en-US" altLang="zh-CN" sz="1510" dirty="0">
              <a:solidFill>
                <a:srgbClr val="084AA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567004" y="335937"/>
            <a:ext cx="3243189" cy="3685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795" b="1" dirty="0">
                <a:solidFill>
                  <a:srgbClr val="084AAC"/>
                </a:solidFill>
              </a:rPr>
              <a:t>Outline Drawing: </a:t>
            </a:r>
            <a:endParaRPr lang="en-US" altLang="zh-CN" sz="1795" b="1" dirty="0">
              <a:solidFill>
                <a:srgbClr val="084AAC"/>
              </a:solidFill>
            </a:endParaRPr>
          </a:p>
        </p:txBody>
      </p:sp>
      <p:pic>
        <p:nvPicPr>
          <p:cNvPr id="12" name="图片 11"/>
          <p:cNvPicPr>
            <a:picLocks noChangeAspect="1"/>
          </p:cNvPicPr>
          <p:nvPr/>
        </p:nvPicPr>
        <p:blipFill>
          <a:blip r:embed="rId2"/>
          <a:srcRect l="23759" t="25200" r="16398" b="16000"/>
          <a:stretch>
            <a:fillRect/>
          </a:stretch>
        </p:blipFill>
        <p:spPr>
          <a:xfrm>
            <a:off x="567004" y="1285186"/>
            <a:ext cx="5527141" cy="3394764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188" y="7328967"/>
            <a:ext cx="1895262" cy="249085"/>
          </a:xfrm>
          <a:prstGeom prst="rect">
            <a:avLst/>
          </a:prstGeom>
        </p:spPr>
      </p:pic>
    </p:spTree>
  </p:cSld>
  <p:clrMapOvr>
    <a:masterClrMapping/>
  </p:clrMapOvr>
</p:sld>
</file>

<file path=ppt/tags/tag1.xml><?xml version="1.0" encoding="utf-8"?>
<p:tagLst xmlns:p="http://schemas.openxmlformats.org/presentationml/2006/main">
  <p:tag name="TABLE_ENDDRAG_ORIGIN_RECT" val="446*133"/>
  <p:tag name="TABLE_ENDDRAG_RECT" val="44*407*446*133"/>
</p:tagLst>
</file>

<file path=ppt/theme/theme1.xml><?xml version="1.0" encoding="utf-8"?>
<a:theme xmlns:a="http://schemas.openxmlformats.org/drawingml/2006/main" name="2_Office 主题">
  <a:themeElements>
    <a:clrScheme name="自定义 54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B57D3"/>
      </a:accent1>
      <a:accent2>
        <a:srgbClr val="1F69E1"/>
      </a:accent2>
      <a:accent3>
        <a:srgbClr val="323F4F"/>
      </a:accent3>
      <a:accent4>
        <a:srgbClr val="8496B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3619</Words>
  <Application>WPS 演示</Application>
  <PresentationFormat>自定义</PresentationFormat>
  <Paragraphs>249</Paragraphs>
  <Slides>4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11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4</vt:i4>
      </vt:variant>
    </vt:vector>
  </HeadingPairs>
  <TitlesOfParts>
    <vt:vector size="16" baseType="lpstr">
      <vt:lpstr>Arial</vt:lpstr>
      <vt:lpstr>宋体</vt:lpstr>
      <vt:lpstr>Wingdings</vt:lpstr>
      <vt:lpstr>微软雅黑</vt:lpstr>
      <vt:lpstr>Calibri</vt:lpstr>
      <vt:lpstr>Tahoma</vt:lpstr>
      <vt:lpstr>ADLaM Display</vt:lpstr>
      <vt:lpstr>Wide Latin</vt:lpstr>
      <vt:lpstr>Arial Unicode MS</vt:lpstr>
      <vt:lpstr>等线</vt:lpstr>
      <vt:lpstr>Calibri</vt:lpstr>
      <vt:lpstr>2_Office 主题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danboo</dc:creator>
  <cp:lastModifiedBy>废都牛仔maogz</cp:lastModifiedBy>
  <cp:revision>57</cp:revision>
  <dcterms:created xsi:type="dcterms:W3CDTF">2026-05-11T02:48:00Z</dcterms:created>
  <dcterms:modified xsi:type="dcterms:W3CDTF">2026-09-07T13:28:10Z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159C968293F14140A4A89F04B08B38EF_13</vt:lpwstr>
  </property>
  <property fmtid="{D5CDD505-2E9C-101B-9397-08002B2CF9AE}" pid="3" name="KSOProductBuildVer">
    <vt:lpwstr>2052-12.1.0.28505</vt:lpwstr>
  </property>
</Properties>
</file>